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Monterchi Serif" charset="1" panose="02000503060000020004"/>
      <p:regular r:id="rId26"/>
    </p:embeddedFont>
    <p:embeddedFont>
      <p:font typeface="Karimun" charset="1" panose="00000000000000000000"/>
      <p:regular r:id="rId27"/>
    </p:embeddedFont>
    <p:embeddedFont>
      <p:font typeface="Source Serif Pro" charset="1" panose="02040603050405020204"/>
      <p:regular r:id="rId28"/>
    </p:embeddedFont>
    <p:embeddedFont>
      <p:font typeface="Monterchi Serif Bold" charset="1" panose="020005030600000200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6666580">
            <a:off x="9654716" y="2742945"/>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631316">
            <a:off x="-341565" y="-1602678"/>
            <a:ext cx="8656207" cy="8953145"/>
          </a:xfrm>
          <a:custGeom>
            <a:avLst/>
            <a:gdLst/>
            <a:ahLst/>
            <a:cxnLst/>
            <a:rect r="r" b="b" t="t" l="l"/>
            <a:pathLst>
              <a:path h="8953145" w="8656207">
                <a:moveTo>
                  <a:pt x="0" y="0"/>
                </a:moveTo>
                <a:lnTo>
                  <a:pt x="8656206" y="0"/>
                </a:lnTo>
                <a:lnTo>
                  <a:pt x="8656206" y="8953145"/>
                </a:lnTo>
                <a:lnTo>
                  <a:pt x="0" y="8953145"/>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330749" y="1468727"/>
            <a:ext cx="8343860" cy="9123127"/>
          </a:xfrm>
          <a:custGeom>
            <a:avLst/>
            <a:gdLst/>
            <a:ahLst/>
            <a:cxnLst/>
            <a:rect r="r" b="b" t="t" l="l"/>
            <a:pathLst>
              <a:path h="9123127" w="8343860">
                <a:moveTo>
                  <a:pt x="0" y="0"/>
                </a:moveTo>
                <a:lnTo>
                  <a:pt x="8343860" y="0"/>
                </a:lnTo>
                <a:lnTo>
                  <a:pt x="8343860" y="9123127"/>
                </a:lnTo>
                <a:lnTo>
                  <a:pt x="0" y="9123127"/>
                </a:lnTo>
                <a:lnTo>
                  <a:pt x="0" y="0"/>
                </a:lnTo>
                <a:close/>
              </a:path>
            </a:pathLst>
          </a:custGeom>
          <a:blipFill>
            <a:blip r:embed="rId3"/>
            <a:stretch>
              <a:fillRect l="0" t="0" r="0" b="0"/>
            </a:stretch>
          </a:blipFill>
        </p:spPr>
      </p:sp>
      <p:sp>
        <p:nvSpPr>
          <p:cNvPr name="Freeform 5" id="5"/>
          <p:cNvSpPr/>
          <p:nvPr/>
        </p:nvSpPr>
        <p:spPr>
          <a:xfrm flipH="false" flipV="false" rot="-10800000">
            <a:off x="10613756" y="-239704"/>
            <a:ext cx="7797854" cy="8526128"/>
          </a:xfrm>
          <a:custGeom>
            <a:avLst/>
            <a:gdLst/>
            <a:ahLst/>
            <a:cxnLst/>
            <a:rect r="r" b="b" t="t" l="l"/>
            <a:pathLst>
              <a:path h="8526128" w="7797854">
                <a:moveTo>
                  <a:pt x="0" y="0"/>
                </a:moveTo>
                <a:lnTo>
                  <a:pt x="7797854" y="0"/>
                </a:lnTo>
                <a:lnTo>
                  <a:pt x="7797854" y="8526127"/>
                </a:lnTo>
                <a:lnTo>
                  <a:pt x="0" y="8526127"/>
                </a:lnTo>
                <a:lnTo>
                  <a:pt x="0" y="0"/>
                </a:lnTo>
                <a:close/>
              </a:path>
            </a:pathLst>
          </a:custGeom>
          <a:blipFill>
            <a:blip r:embed="rId3"/>
            <a:stretch>
              <a:fillRect l="0" t="0" r="0" b="0"/>
            </a:stretch>
          </a:blipFill>
        </p:spPr>
      </p:sp>
      <p:sp>
        <p:nvSpPr>
          <p:cNvPr name="Freeform 6" id="6"/>
          <p:cNvSpPr/>
          <p:nvPr/>
        </p:nvSpPr>
        <p:spPr>
          <a:xfrm flipH="false" flipV="false" rot="0">
            <a:off x="349942" y="315522"/>
            <a:ext cx="4027571" cy="991789"/>
          </a:xfrm>
          <a:custGeom>
            <a:avLst/>
            <a:gdLst/>
            <a:ahLst/>
            <a:cxnLst/>
            <a:rect r="r" b="b" t="t" l="l"/>
            <a:pathLst>
              <a:path h="991789" w="4027571">
                <a:moveTo>
                  <a:pt x="0" y="0"/>
                </a:moveTo>
                <a:lnTo>
                  <a:pt x="4027571" y="0"/>
                </a:lnTo>
                <a:lnTo>
                  <a:pt x="4027571" y="991789"/>
                </a:lnTo>
                <a:lnTo>
                  <a:pt x="0" y="991789"/>
                </a:lnTo>
                <a:lnTo>
                  <a:pt x="0" y="0"/>
                </a:lnTo>
                <a:close/>
              </a:path>
            </a:pathLst>
          </a:custGeom>
          <a:blipFill>
            <a:blip r:embed="rId4"/>
            <a:stretch>
              <a:fillRect l="0" t="0" r="0" b="0"/>
            </a:stretch>
          </a:blipFill>
        </p:spPr>
      </p:sp>
      <p:sp>
        <p:nvSpPr>
          <p:cNvPr name="Freeform 7" id="7"/>
          <p:cNvSpPr/>
          <p:nvPr/>
        </p:nvSpPr>
        <p:spPr>
          <a:xfrm flipH="false" flipV="false" rot="0">
            <a:off x="-570156" y="7670983"/>
            <a:ext cx="3197713" cy="3197713"/>
          </a:xfrm>
          <a:custGeom>
            <a:avLst/>
            <a:gdLst/>
            <a:ahLst/>
            <a:cxnLst/>
            <a:rect r="r" b="b" t="t" l="l"/>
            <a:pathLst>
              <a:path h="3197713" w="3197713">
                <a:moveTo>
                  <a:pt x="0" y="0"/>
                </a:moveTo>
                <a:lnTo>
                  <a:pt x="3197712" y="0"/>
                </a:lnTo>
                <a:lnTo>
                  <a:pt x="3197712" y="3197712"/>
                </a:lnTo>
                <a:lnTo>
                  <a:pt x="0" y="3197712"/>
                </a:lnTo>
                <a:lnTo>
                  <a:pt x="0" y="0"/>
                </a:lnTo>
                <a:close/>
              </a:path>
            </a:pathLst>
          </a:custGeom>
          <a:blipFill>
            <a:blip r:embed="rId5"/>
            <a:stretch>
              <a:fillRect l="0" t="0" r="0" b="0"/>
            </a:stretch>
          </a:blipFill>
        </p:spPr>
      </p:sp>
      <p:sp>
        <p:nvSpPr>
          <p:cNvPr name="Freeform 8" id="8"/>
          <p:cNvSpPr/>
          <p:nvPr/>
        </p:nvSpPr>
        <p:spPr>
          <a:xfrm flipH="false" flipV="false" rot="0">
            <a:off x="13332635" y="2726769"/>
            <a:ext cx="804112" cy="2416731"/>
          </a:xfrm>
          <a:custGeom>
            <a:avLst/>
            <a:gdLst/>
            <a:ahLst/>
            <a:cxnLst/>
            <a:rect r="r" b="b" t="t" l="l"/>
            <a:pathLst>
              <a:path h="2416731" w="804112">
                <a:moveTo>
                  <a:pt x="0" y="0"/>
                </a:moveTo>
                <a:lnTo>
                  <a:pt x="804113" y="0"/>
                </a:lnTo>
                <a:lnTo>
                  <a:pt x="804113" y="2416731"/>
                </a:lnTo>
                <a:lnTo>
                  <a:pt x="0" y="24167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6046334" y="555272"/>
            <a:ext cx="2425932" cy="1504078"/>
          </a:xfrm>
          <a:custGeom>
            <a:avLst/>
            <a:gdLst/>
            <a:ahLst/>
            <a:cxnLst/>
            <a:rect r="r" b="b" t="t" l="l"/>
            <a:pathLst>
              <a:path h="1504078" w="2425932">
                <a:moveTo>
                  <a:pt x="0" y="0"/>
                </a:moveTo>
                <a:lnTo>
                  <a:pt x="2425932" y="0"/>
                </a:lnTo>
                <a:lnTo>
                  <a:pt x="2425932" y="1504079"/>
                </a:lnTo>
                <a:lnTo>
                  <a:pt x="0" y="15040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3780795" y="4320824"/>
            <a:ext cx="10726410" cy="2153068"/>
          </a:xfrm>
          <a:prstGeom prst="rect">
            <a:avLst/>
          </a:prstGeom>
        </p:spPr>
        <p:txBody>
          <a:bodyPr anchor="t" rtlCol="false" tIns="0" lIns="0" bIns="0" rIns="0">
            <a:spAutoFit/>
          </a:bodyPr>
          <a:lstStyle/>
          <a:p>
            <a:pPr algn="ctr">
              <a:lnSpc>
                <a:spcPts val="17627"/>
              </a:lnSpc>
            </a:pPr>
            <a:r>
              <a:rPr lang="en-US" sz="12590" spc="768">
                <a:solidFill>
                  <a:srgbClr val="3D2917"/>
                </a:solidFill>
                <a:latin typeface="Monterchi Serif"/>
                <a:ea typeface="Monterchi Serif"/>
                <a:cs typeface="Monterchi Serif"/>
                <a:sym typeface="Monterchi Serif"/>
              </a:rPr>
              <a:t>MFY</a:t>
            </a:r>
          </a:p>
        </p:txBody>
      </p:sp>
      <p:sp>
        <p:nvSpPr>
          <p:cNvPr name="TextBox 11" id="11"/>
          <p:cNvSpPr txBox="true"/>
          <p:nvPr/>
        </p:nvSpPr>
        <p:spPr>
          <a:xfrm rot="0">
            <a:off x="4151252" y="3151525"/>
            <a:ext cx="9985495" cy="1496019"/>
          </a:xfrm>
          <a:prstGeom prst="rect">
            <a:avLst/>
          </a:prstGeom>
        </p:spPr>
        <p:txBody>
          <a:bodyPr anchor="t" rtlCol="false" tIns="0" lIns="0" bIns="0" rIns="0">
            <a:spAutoFit/>
          </a:bodyPr>
          <a:lstStyle/>
          <a:p>
            <a:pPr algn="ctr" marL="0" indent="0" lvl="0">
              <a:lnSpc>
                <a:spcPts val="11517"/>
              </a:lnSpc>
              <a:spcBef>
                <a:spcPct val="0"/>
              </a:spcBef>
            </a:pPr>
            <a:r>
              <a:rPr lang="en-US" sz="8226" spc="361">
                <a:solidFill>
                  <a:srgbClr val="3D2917"/>
                </a:solidFill>
                <a:latin typeface="Karimun"/>
                <a:ea typeface="Karimun"/>
                <a:cs typeface="Karimun"/>
                <a:sym typeface="Karimun"/>
              </a:rPr>
              <a:t>PROYECTO CAPSTONE</a:t>
            </a:r>
          </a:p>
        </p:txBody>
      </p:sp>
      <p:sp>
        <p:nvSpPr>
          <p:cNvPr name="TextBox 12" id="12"/>
          <p:cNvSpPr txBox="true"/>
          <p:nvPr/>
        </p:nvSpPr>
        <p:spPr>
          <a:xfrm rot="0">
            <a:off x="13520957" y="7206710"/>
            <a:ext cx="3738343" cy="2684243"/>
          </a:xfrm>
          <a:prstGeom prst="rect">
            <a:avLst/>
          </a:prstGeom>
        </p:spPr>
        <p:txBody>
          <a:bodyPr anchor="t" rtlCol="false" tIns="0" lIns="0" bIns="0" rIns="0">
            <a:spAutoFit/>
          </a:bodyPr>
          <a:lstStyle/>
          <a:p>
            <a:pPr algn="just">
              <a:lnSpc>
                <a:spcPts val="4299"/>
              </a:lnSpc>
            </a:pPr>
            <a:r>
              <a:rPr lang="en-US" sz="3071" spc="67">
                <a:solidFill>
                  <a:srgbClr val="3D2917"/>
                </a:solidFill>
                <a:latin typeface="Source Serif Pro"/>
                <a:ea typeface="Source Serif Pro"/>
                <a:cs typeface="Source Serif Pro"/>
                <a:sym typeface="Source Serif Pro"/>
              </a:rPr>
              <a:t>Realizado por:</a:t>
            </a:r>
          </a:p>
          <a:p>
            <a:pPr algn="just" marL="663055" indent="-331528" lvl="1">
              <a:lnSpc>
                <a:spcPts val="4299"/>
              </a:lnSpc>
              <a:buFont typeface="Arial"/>
              <a:buChar char="•"/>
            </a:pPr>
            <a:r>
              <a:rPr lang="en-US" sz="3071" spc="67">
                <a:solidFill>
                  <a:srgbClr val="3D2917"/>
                </a:solidFill>
                <a:latin typeface="Source Serif Pro"/>
                <a:ea typeface="Source Serif Pro"/>
                <a:cs typeface="Source Serif Pro"/>
                <a:sym typeface="Source Serif Pro"/>
              </a:rPr>
              <a:t>Martín Salas</a:t>
            </a:r>
          </a:p>
          <a:p>
            <a:pPr algn="just" marL="663055" indent="-331528" lvl="1">
              <a:lnSpc>
                <a:spcPts val="4299"/>
              </a:lnSpc>
              <a:buFont typeface="Arial"/>
              <a:buChar char="•"/>
            </a:pPr>
            <a:r>
              <a:rPr lang="en-US" sz="3071" spc="67">
                <a:solidFill>
                  <a:srgbClr val="3D2917"/>
                </a:solidFill>
                <a:latin typeface="Source Serif Pro"/>
                <a:ea typeface="Source Serif Pro"/>
                <a:cs typeface="Source Serif Pro"/>
                <a:sym typeface="Source Serif Pro"/>
              </a:rPr>
              <a:t>Felipe González</a:t>
            </a:r>
          </a:p>
          <a:p>
            <a:pPr algn="just" marL="663055" indent="-331528" lvl="1">
              <a:lnSpc>
                <a:spcPts val="4299"/>
              </a:lnSpc>
              <a:buFont typeface="Arial"/>
              <a:buChar char="•"/>
            </a:pPr>
            <a:r>
              <a:rPr lang="en-US" sz="3071" spc="67">
                <a:solidFill>
                  <a:srgbClr val="3D2917"/>
                </a:solidFill>
                <a:latin typeface="Source Serif Pro"/>
                <a:ea typeface="Source Serif Pro"/>
                <a:cs typeface="Source Serif Pro"/>
                <a:sym typeface="Source Serif Pro"/>
              </a:rPr>
              <a:t>Dylan Quiñones</a:t>
            </a:r>
          </a:p>
          <a:p>
            <a:pPr algn="just">
              <a:lnSpc>
                <a:spcPts val="4299"/>
              </a:lnSpc>
            </a:pPr>
            <a:r>
              <a:rPr lang="en-US" sz="3071" spc="67">
                <a:solidFill>
                  <a:srgbClr val="3D2917"/>
                </a:solidFill>
                <a:latin typeface="Source Serif Pro"/>
                <a:ea typeface="Source Serif Pro"/>
                <a:cs typeface="Source Serif Pro"/>
                <a:sym typeface="Source Serif Pro"/>
              </a:rPr>
              <a:t>Sección: 705D</a:t>
            </a:r>
          </a:p>
        </p:txBody>
      </p:sp>
      <p:sp>
        <p:nvSpPr>
          <p:cNvPr name="TextBox 13" id="13"/>
          <p:cNvSpPr txBox="true"/>
          <p:nvPr/>
        </p:nvSpPr>
        <p:spPr>
          <a:xfrm rot="0">
            <a:off x="7276184" y="7623358"/>
            <a:ext cx="4502335" cy="949287"/>
          </a:xfrm>
          <a:prstGeom prst="rect">
            <a:avLst/>
          </a:prstGeom>
        </p:spPr>
        <p:txBody>
          <a:bodyPr anchor="t" rtlCol="false" tIns="0" lIns="0" bIns="0" rIns="0">
            <a:spAutoFit/>
          </a:bodyPr>
          <a:lstStyle/>
          <a:p>
            <a:pPr algn="just" marL="0" indent="0" lvl="0">
              <a:lnSpc>
                <a:spcPts val="3852"/>
              </a:lnSpc>
              <a:spcBef>
                <a:spcPct val="0"/>
              </a:spcBef>
            </a:pPr>
            <a:r>
              <a:rPr lang="en-US" sz="2751" spc="60">
                <a:solidFill>
                  <a:srgbClr val="3D2917"/>
                </a:solidFill>
                <a:latin typeface="Source Serif Pro"/>
                <a:ea typeface="Source Serif Pro"/>
                <a:cs typeface="Source Serif Pro"/>
                <a:sym typeface="Source Serif Pro"/>
              </a:rPr>
              <a:t>Fecha: 2 de septiembre de 2025</a:t>
            </a:r>
          </a:p>
        </p:txBody>
      </p:sp>
      <p:sp>
        <p:nvSpPr>
          <p:cNvPr name="TextBox 14" id="14"/>
          <p:cNvSpPr txBox="true"/>
          <p:nvPr/>
        </p:nvSpPr>
        <p:spPr>
          <a:xfrm rot="0">
            <a:off x="6509482" y="6272524"/>
            <a:ext cx="5269037" cy="1091538"/>
          </a:xfrm>
          <a:prstGeom prst="rect">
            <a:avLst/>
          </a:prstGeom>
        </p:spPr>
        <p:txBody>
          <a:bodyPr anchor="t" rtlCol="false" tIns="0" lIns="0" bIns="0" rIns="0">
            <a:spAutoFit/>
          </a:bodyPr>
          <a:lstStyle/>
          <a:p>
            <a:pPr algn="ctr" marL="0" indent="0" lvl="0">
              <a:lnSpc>
                <a:spcPts val="4411"/>
              </a:lnSpc>
              <a:spcBef>
                <a:spcPct val="0"/>
              </a:spcBef>
            </a:pPr>
            <a:r>
              <a:rPr lang="en-US" sz="3151" spc="69">
                <a:solidFill>
                  <a:srgbClr val="3D2917"/>
                </a:solidFill>
                <a:latin typeface="Source Serif Pro"/>
                <a:ea typeface="Source Serif Pro"/>
                <a:cs typeface="Source Serif Pro"/>
                <a:sym typeface="Source Serif Pro"/>
              </a:rPr>
              <a:t>SOFTWARE DE DATOS DE UNA PYME.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4596820">
            <a:off x="9935249" y="3401101"/>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301578">
            <a:off x="-1413494" y="-1790161"/>
            <a:ext cx="10501467" cy="10861705"/>
          </a:xfrm>
          <a:custGeom>
            <a:avLst/>
            <a:gdLst/>
            <a:ahLst/>
            <a:cxnLst/>
            <a:rect r="r" b="b" t="t" l="l"/>
            <a:pathLst>
              <a:path h="10861705" w="10501467">
                <a:moveTo>
                  <a:pt x="0" y="0"/>
                </a:moveTo>
                <a:lnTo>
                  <a:pt x="10501467" y="0"/>
                </a:lnTo>
                <a:lnTo>
                  <a:pt x="10501467" y="10861705"/>
                </a:lnTo>
                <a:lnTo>
                  <a:pt x="0" y="10861705"/>
                </a:lnTo>
                <a:lnTo>
                  <a:pt x="0" y="0"/>
                </a:lnTo>
                <a:close/>
              </a:path>
            </a:pathLst>
          </a:custGeom>
          <a:blipFill>
            <a:blip r:embed="rId2">
              <a:alphaModFix amt="8999"/>
            </a:blip>
            <a:stretch>
              <a:fillRect l="0" t="0" r="0" b="0"/>
            </a:stretch>
          </a:blipFill>
        </p:spPr>
      </p:sp>
      <p:sp>
        <p:nvSpPr>
          <p:cNvPr name="Freeform 4" id="4"/>
          <p:cNvSpPr/>
          <p:nvPr/>
        </p:nvSpPr>
        <p:spPr>
          <a:xfrm flipH="false" flipV="false" rot="-10800000">
            <a:off x="12655144" y="-1443351"/>
            <a:ext cx="7797854" cy="8526128"/>
          </a:xfrm>
          <a:custGeom>
            <a:avLst/>
            <a:gdLst/>
            <a:ahLst/>
            <a:cxnLst/>
            <a:rect r="r" b="b" t="t" l="l"/>
            <a:pathLst>
              <a:path h="8526128" w="7797854">
                <a:moveTo>
                  <a:pt x="0" y="0"/>
                </a:moveTo>
                <a:lnTo>
                  <a:pt x="7797855" y="0"/>
                </a:lnTo>
                <a:lnTo>
                  <a:pt x="7797855" y="8526128"/>
                </a:lnTo>
                <a:lnTo>
                  <a:pt x="0" y="8526128"/>
                </a:lnTo>
                <a:lnTo>
                  <a:pt x="0" y="0"/>
                </a:lnTo>
                <a:close/>
              </a:path>
            </a:pathLst>
          </a:custGeom>
          <a:blipFill>
            <a:blip r:embed="rId3"/>
            <a:stretch>
              <a:fillRect l="0" t="0" r="0" b="0"/>
            </a:stretch>
          </a:blipFill>
        </p:spPr>
      </p:sp>
      <p:sp>
        <p:nvSpPr>
          <p:cNvPr name="Freeform 5" id="5"/>
          <p:cNvSpPr/>
          <p:nvPr/>
        </p:nvSpPr>
        <p:spPr>
          <a:xfrm flipH="false" flipV="false" rot="-345291">
            <a:off x="-2541018" y="4259560"/>
            <a:ext cx="7797854" cy="8526128"/>
          </a:xfrm>
          <a:custGeom>
            <a:avLst/>
            <a:gdLst/>
            <a:ahLst/>
            <a:cxnLst/>
            <a:rect r="r" b="b" t="t" l="l"/>
            <a:pathLst>
              <a:path h="8526128" w="7797854">
                <a:moveTo>
                  <a:pt x="0" y="0"/>
                </a:moveTo>
                <a:lnTo>
                  <a:pt x="7797855" y="0"/>
                </a:lnTo>
                <a:lnTo>
                  <a:pt x="7797855" y="8526128"/>
                </a:lnTo>
                <a:lnTo>
                  <a:pt x="0" y="8526128"/>
                </a:lnTo>
                <a:lnTo>
                  <a:pt x="0" y="0"/>
                </a:lnTo>
                <a:close/>
              </a:path>
            </a:pathLst>
          </a:custGeom>
          <a:blipFill>
            <a:blip r:embed="rId3"/>
            <a:stretch>
              <a:fillRect l="0" t="0" r="0" b="0"/>
            </a:stretch>
          </a:blipFill>
        </p:spPr>
      </p:sp>
      <p:sp>
        <p:nvSpPr>
          <p:cNvPr name="TextBox 6" id="6"/>
          <p:cNvSpPr txBox="true"/>
          <p:nvPr/>
        </p:nvSpPr>
        <p:spPr>
          <a:xfrm rot="0">
            <a:off x="924635" y="3533775"/>
            <a:ext cx="16983076" cy="4415665"/>
          </a:xfrm>
          <a:prstGeom prst="rect">
            <a:avLst/>
          </a:prstGeom>
        </p:spPr>
        <p:txBody>
          <a:bodyPr anchor="t" rtlCol="false" tIns="0" lIns="0" bIns="0" rIns="0">
            <a:spAutoFit/>
          </a:bodyPr>
          <a:lstStyle/>
          <a:p>
            <a:pPr algn="just" marL="551610" indent="-275805" lvl="1">
              <a:lnSpc>
                <a:spcPts val="3576"/>
              </a:lnSpc>
              <a:buFont typeface="Arial"/>
              <a:buChar char="•"/>
            </a:pPr>
            <a:r>
              <a:rPr lang="en-US" sz="2554">
                <a:solidFill>
                  <a:srgbClr val="3D2917"/>
                </a:solidFill>
                <a:latin typeface="Source Serif Pro"/>
                <a:ea typeface="Source Serif Pro"/>
                <a:cs typeface="Source Serif Pro"/>
                <a:sym typeface="Source Serif Pro"/>
              </a:rPr>
              <a:t>Autenticación y autorización (OAuth2): Se usaran credenciales seguras básicas, autorización de control a ciertos usuarios a través de roles especiales, y se utilizará OAuth2 para obtener acceso limitado a los datos y recursos de un usuario.</a:t>
            </a:r>
          </a:p>
          <a:p>
            <a:pPr algn="just" marL="551610" indent="-275805" lvl="1">
              <a:lnSpc>
                <a:spcPts val="3576"/>
              </a:lnSpc>
              <a:buFont typeface="Arial"/>
              <a:buChar char="•"/>
            </a:pPr>
            <a:r>
              <a:rPr lang="en-US" sz="2554">
                <a:solidFill>
                  <a:srgbClr val="3D2917"/>
                </a:solidFill>
                <a:latin typeface="Source Serif Pro"/>
                <a:ea typeface="Source Serif Pro"/>
                <a:cs typeface="Source Serif Pro"/>
                <a:sym typeface="Source Serif Pro"/>
              </a:rPr>
              <a:t>Encriptación (HTTP/TLS): Se realizaran encriptaciones en tránsito para todas las comunicaciones entre app, web y servidores mediante HTTPS/TLS y en reposo para información critica como contraseñas y datos personales.</a:t>
            </a:r>
          </a:p>
          <a:p>
            <a:pPr algn="just" marL="551610" indent="-275805" lvl="1">
              <a:lnSpc>
                <a:spcPts val="3576"/>
              </a:lnSpc>
              <a:buFont typeface="Arial"/>
              <a:buChar char="•"/>
            </a:pPr>
            <a:r>
              <a:rPr lang="en-US" sz="2554">
                <a:solidFill>
                  <a:srgbClr val="3D2917"/>
                </a:solidFill>
                <a:latin typeface="Source Serif Pro"/>
                <a:ea typeface="Source Serif Pro"/>
                <a:cs typeface="Source Serif Pro"/>
                <a:sym typeface="Source Serif Pro"/>
              </a:rPr>
              <a:t>Manejo de logs y auditorías: Cada acción relevante dentro se guardará en los logs de auditoría.</a:t>
            </a:r>
          </a:p>
          <a:p>
            <a:pPr algn="just" marL="551610" indent="-275805" lvl="1">
              <a:lnSpc>
                <a:spcPts val="3576"/>
              </a:lnSpc>
              <a:buFont typeface="Arial"/>
              <a:buChar char="•"/>
            </a:pPr>
            <a:r>
              <a:rPr lang="en-US" sz="2554">
                <a:solidFill>
                  <a:srgbClr val="3D2917"/>
                </a:solidFill>
                <a:latin typeface="Source Serif Pro"/>
                <a:ea typeface="Source Serif Pro"/>
                <a:cs typeface="Source Serif Pro"/>
                <a:sym typeface="Source Serif Pro"/>
              </a:rPr>
              <a:t>Cumplimiento normativo: Se deben cumplir la protección de datos personales, pagos de seguros y la privacidad de los clientes, estableciendo los estándares y normas respectivas. Como estándar principal se debe cumplir con PCI DSS para los pagos seguros. Se utilizara ISO27001</a:t>
            </a:r>
          </a:p>
          <a:p>
            <a:pPr algn="just">
              <a:lnSpc>
                <a:spcPts val="3156"/>
              </a:lnSpc>
            </a:pPr>
          </a:p>
        </p:txBody>
      </p:sp>
      <p:sp>
        <p:nvSpPr>
          <p:cNvPr name="Freeform 7" id="7"/>
          <p:cNvSpPr/>
          <p:nvPr/>
        </p:nvSpPr>
        <p:spPr>
          <a:xfrm flipH="false" flipV="false" rot="0">
            <a:off x="8037674" y="7741132"/>
            <a:ext cx="2212652" cy="2212652"/>
          </a:xfrm>
          <a:custGeom>
            <a:avLst/>
            <a:gdLst/>
            <a:ahLst/>
            <a:cxnLst/>
            <a:rect r="r" b="b" t="t" l="l"/>
            <a:pathLst>
              <a:path h="2212652" w="2212652">
                <a:moveTo>
                  <a:pt x="0" y="0"/>
                </a:moveTo>
                <a:lnTo>
                  <a:pt x="2212652" y="0"/>
                </a:lnTo>
                <a:lnTo>
                  <a:pt x="2212652" y="2212652"/>
                </a:lnTo>
                <a:lnTo>
                  <a:pt x="0" y="2212652"/>
                </a:lnTo>
                <a:lnTo>
                  <a:pt x="0" y="0"/>
                </a:lnTo>
                <a:close/>
              </a:path>
            </a:pathLst>
          </a:custGeom>
          <a:blipFill>
            <a:blip r:embed="rId4"/>
            <a:stretch>
              <a:fillRect l="0" t="0" r="0" b="0"/>
            </a:stretch>
          </a:blipFill>
        </p:spPr>
      </p:sp>
      <p:sp>
        <p:nvSpPr>
          <p:cNvPr name="TextBox 8" id="8"/>
          <p:cNvSpPr txBox="true"/>
          <p:nvPr/>
        </p:nvSpPr>
        <p:spPr>
          <a:xfrm rot="0">
            <a:off x="1636335" y="1028700"/>
            <a:ext cx="15622965" cy="2552700"/>
          </a:xfrm>
          <a:prstGeom prst="rect">
            <a:avLst/>
          </a:prstGeom>
        </p:spPr>
        <p:txBody>
          <a:bodyPr anchor="t" rtlCol="false" tIns="0" lIns="0" bIns="0" rIns="0">
            <a:spAutoFit/>
          </a:bodyPr>
          <a:lstStyle/>
          <a:p>
            <a:pPr algn="ctr">
              <a:lnSpc>
                <a:spcPts val="10118"/>
              </a:lnSpc>
            </a:pPr>
            <a:r>
              <a:rPr lang="en-US" sz="8432" spc="463">
                <a:solidFill>
                  <a:srgbClr val="3D2917"/>
                </a:solidFill>
                <a:latin typeface="Monterchi Serif"/>
                <a:ea typeface="Monterchi Serif"/>
                <a:cs typeface="Monterchi Serif"/>
                <a:sym typeface="Monterchi Serif"/>
              </a:rPr>
              <a:t>SEGURIDAD Y CUMPLIMIENTO NORMATIVO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4596820">
            <a:off x="9935249" y="3401101"/>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301578">
            <a:off x="-1413494" y="-1790161"/>
            <a:ext cx="10501467" cy="10861705"/>
          </a:xfrm>
          <a:custGeom>
            <a:avLst/>
            <a:gdLst/>
            <a:ahLst/>
            <a:cxnLst/>
            <a:rect r="r" b="b" t="t" l="l"/>
            <a:pathLst>
              <a:path h="10861705" w="10501467">
                <a:moveTo>
                  <a:pt x="0" y="0"/>
                </a:moveTo>
                <a:lnTo>
                  <a:pt x="10501467" y="0"/>
                </a:lnTo>
                <a:lnTo>
                  <a:pt x="10501467" y="10861705"/>
                </a:lnTo>
                <a:lnTo>
                  <a:pt x="0" y="10861705"/>
                </a:lnTo>
                <a:lnTo>
                  <a:pt x="0" y="0"/>
                </a:lnTo>
                <a:close/>
              </a:path>
            </a:pathLst>
          </a:custGeom>
          <a:blipFill>
            <a:blip r:embed="rId2">
              <a:alphaModFix amt="8999"/>
            </a:blip>
            <a:stretch>
              <a:fillRect l="0" t="0" r="0" b="0"/>
            </a:stretch>
          </a:blipFill>
        </p:spPr>
      </p:sp>
      <p:sp>
        <p:nvSpPr>
          <p:cNvPr name="Freeform 4" id="4"/>
          <p:cNvSpPr/>
          <p:nvPr/>
        </p:nvSpPr>
        <p:spPr>
          <a:xfrm flipH="false" flipV="false" rot="-10800000">
            <a:off x="12655144" y="-1443351"/>
            <a:ext cx="7797854" cy="8526128"/>
          </a:xfrm>
          <a:custGeom>
            <a:avLst/>
            <a:gdLst/>
            <a:ahLst/>
            <a:cxnLst/>
            <a:rect r="r" b="b" t="t" l="l"/>
            <a:pathLst>
              <a:path h="8526128" w="7797854">
                <a:moveTo>
                  <a:pt x="0" y="0"/>
                </a:moveTo>
                <a:lnTo>
                  <a:pt x="7797855" y="0"/>
                </a:lnTo>
                <a:lnTo>
                  <a:pt x="7797855" y="8526128"/>
                </a:lnTo>
                <a:lnTo>
                  <a:pt x="0" y="8526128"/>
                </a:lnTo>
                <a:lnTo>
                  <a:pt x="0" y="0"/>
                </a:lnTo>
                <a:close/>
              </a:path>
            </a:pathLst>
          </a:custGeom>
          <a:blipFill>
            <a:blip r:embed="rId3"/>
            <a:stretch>
              <a:fillRect l="0" t="0" r="0" b="0"/>
            </a:stretch>
          </a:blipFill>
        </p:spPr>
      </p:sp>
      <p:sp>
        <p:nvSpPr>
          <p:cNvPr name="Freeform 5" id="5"/>
          <p:cNvSpPr/>
          <p:nvPr/>
        </p:nvSpPr>
        <p:spPr>
          <a:xfrm flipH="false" flipV="false" rot="-345291">
            <a:off x="-2541018" y="4259560"/>
            <a:ext cx="7797854" cy="8526128"/>
          </a:xfrm>
          <a:custGeom>
            <a:avLst/>
            <a:gdLst/>
            <a:ahLst/>
            <a:cxnLst/>
            <a:rect r="r" b="b" t="t" l="l"/>
            <a:pathLst>
              <a:path h="8526128" w="7797854">
                <a:moveTo>
                  <a:pt x="0" y="0"/>
                </a:moveTo>
                <a:lnTo>
                  <a:pt x="7797855" y="0"/>
                </a:lnTo>
                <a:lnTo>
                  <a:pt x="7797855" y="8526128"/>
                </a:lnTo>
                <a:lnTo>
                  <a:pt x="0" y="8526128"/>
                </a:lnTo>
                <a:lnTo>
                  <a:pt x="0" y="0"/>
                </a:lnTo>
                <a:close/>
              </a:path>
            </a:pathLst>
          </a:custGeom>
          <a:blipFill>
            <a:blip r:embed="rId3"/>
            <a:stretch>
              <a:fillRect l="0" t="0" r="0" b="0"/>
            </a:stretch>
          </a:blipFill>
        </p:spPr>
      </p:sp>
      <p:sp>
        <p:nvSpPr>
          <p:cNvPr name="Freeform 6" id="6"/>
          <p:cNvSpPr/>
          <p:nvPr/>
        </p:nvSpPr>
        <p:spPr>
          <a:xfrm flipH="false" flipV="false" rot="0">
            <a:off x="2203833" y="5637875"/>
            <a:ext cx="4020020" cy="4020020"/>
          </a:xfrm>
          <a:custGeom>
            <a:avLst/>
            <a:gdLst/>
            <a:ahLst/>
            <a:cxnLst/>
            <a:rect r="r" b="b" t="t" l="l"/>
            <a:pathLst>
              <a:path h="4020020" w="4020020">
                <a:moveTo>
                  <a:pt x="0" y="0"/>
                </a:moveTo>
                <a:lnTo>
                  <a:pt x="4020020" y="0"/>
                </a:lnTo>
                <a:lnTo>
                  <a:pt x="4020020" y="4020020"/>
                </a:lnTo>
                <a:lnTo>
                  <a:pt x="0" y="4020020"/>
                </a:lnTo>
                <a:lnTo>
                  <a:pt x="0" y="0"/>
                </a:lnTo>
                <a:close/>
              </a:path>
            </a:pathLst>
          </a:custGeom>
          <a:blipFill>
            <a:blip r:embed="rId4"/>
            <a:stretch>
              <a:fillRect l="0" t="0" r="0" b="0"/>
            </a:stretch>
          </a:blipFill>
        </p:spPr>
      </p:sp>
      <p:sp>
        <p:nvSpPr>
          <p:cNvPr name="Freeform 7" id="7"/>
          <p:cNvSpPr/>
          <p:nvPr/>
        </p:nvSpPr>
        <p:spPr>
          <a:xfrm flipH="false" flipV="false" rot="0">
            <a:off x="7254340" y="5454407"/>
            <a:ext cx="4386956" cy="4386956"/>
          </a:xfrm>
          <a:custGeom>
            <a:avLst/>
            <a:gdLst/>
            <a:ahLst/>
            <a:cxnLst/>
            <a:rect r="r" b="b" t="t" l="l"/>
            <a:pathLst>
              <a:path h="4386956" w="4386956">
                <a:moveTo>
                  <a:pt x="0" y="0"/>
                </a:moveTo>
                <a:lnTo>
                  <a:pt x="4386955" y="0"/>
                </a:lnTo>
                <a:lnTo>
                  <a:pt x="4386955" y="4386956"/>
                </a:lnTo>
                <a:lnTo>
                  <a:pt x="0" y="4386956"/>
                </a:lnTo>
                <a:lnTo>
                  <a:pt x="0" y="0"/>
                </a:lnTo>
                <a:close/>
              </a:path>
            </a:pathLst>
          </a:custGeom>
          <a:blipFill>
            <a:blip r:embed="rId5"/>
            <a:stretch>
              <a:fillRect l="0" t="0" r="0" b="0"/>
            </a:stretch>
          </a:blipFill>
        </p:spPr>
      </p:sp>
      <p:sp>
        <p:nvSpPr>
          <p:cNvPr name="Freeform 8" id="8"/>
          <p:cNvSpPr/>
          <p:nvPr/>
        </p:nvSpPr>
        <p:spPr>
          <a:xfrm flipH="false" flipV="false" rot="0">
            <a:off x="12417183" y="6037470"/>
            <a:ext cx="3803893" cy="3803893"/>
          </a:xfrm>
          <a:custGeom>
            <a:avLst/>
            <a:gdLst/>
            <a:ahLst/>
            <a:cxnLst/>
            <a:rect r="r" b="b" t="t" l="l"/>
            <a:pathLst>
              <a:path h="3803893" w="3803893">
                <a:moveTo>
                  <a:pt x="0" y="0"/>
                </a:moveTo>
                <a:lnTo>
                  <a:pt x="3803893" y="0"/>
                </a:lnTo>
                <a:lnTo>
                  <a:pt x="3803893" y="3803893"/>
                </a:lnTo>
                <a:lnTo>
                  <a:pt x="0" y="3803893"/>
                </a:lnTo>
                <a:lnTo>
                  <a:pt x="0" y="0"/>
                </a:lnTo>
                <a:close/>
              </a:path>
            </a:pathLst>
          </a:custGeom>
          <a:blipFill>
            <a:blip r:embed="rId6"/>
            <a:stretch>
              <a:fillRect l="0" t="0" r="0" b="0"/>
            </a:stretch>
          </a:blipFill>
        </p:spPr>
      </p:sp>
      <p:sp>
        <p:nvSpPr>
          <p:cNvPr name="TextBox 9" id="9"/>
          <p:cNvSpPr txBox="true"/>
          <p:nvPr/>
        </p:nvSpPr>
        <p:spPr>
          <a:xfrm rot="0">
            <a:off x="1636335" y="1028700"/>
            <a:ext cx="15622965" cy="2552700"/>
          </a:xfrm>
          <a:prstGeom prst="rect">
            <a:avLst/>
          </a:prstGeom>
        </p:spPr>
        <p:txBody>
          <a:bodyPr anchor="t" rtlCol="false" tIns="0" lIns="0" bIns="0" rIns="0">
            <a:spAutoFit/>
          </a:bodyPr>
          <a:lstStyle/>
          <a:p>
            <a:pPr algn="ctr">
              <a:lnSpc>
                <a:spcPts val="10118"/>
              </a:lnSpc>
            </a:pPr>
            <a:r>
              <a:rPr lang="en-US" sz="8432" spc="463">
                <a:solidFill>
                  <a:srgbClr val="3D2917"/>
                </a:solidFill>
                <a:latin typeface="Monterchi Serif"/>
                <a:ea typeface="Monterchi Serif"/>
                <a:cs typeface="Monterchi Serif"/>
                <a:sym typeface="Monterchi Serif"/>
              </a:rPr>
              <a:t>INFRAESTRUCTURA DE DESPLIEGUE</a:t>
            </a:r>
          </a:p>
        </p:txBody>
      </p:sp>
      <p:sp>
        <p:nvSpPr>
          <p:cNvPr name="TextBox 10" id="10"/>
          <p:cNvSpPr txBox="true"/>
          <p:nvPr/>
        </p:nvSpPr>
        <p:spPr>
          <a:xfrm rot="0">
            <a:off x="924635" y="3533775"/>
            <a:ext cx="16983076" cy="1489585"/>
          </a:xfrm>
          <a:prstGeom prst="rect">
            <a:avLst/>
          </a:prstGeom>
        </p:spPr>
        <p:txBody>
          <a:bodyPr anchor="t" rtlCol="false" tIns="0" lIns="0" bIns="0" rIns="0">
            <a:spAutoFit/>
          </a:bodyPr>
          <a:lstStyle/>
          <a:p>
            <a:pPr algn="just">
              <a:lnSpc>
                <a:spcPts val="3996"/>
              </a:lnSpc>
            </a:pPr>
            <a:r>
              <a:rPr lang="en-US" sz="2854">
                <a:solidFill>
                  <a:srgbClr val="3D2917"/>
                </a:solidFill>
                <a:latin typeface="Source Serif Pro"/>
                <a:ea typeface="Source Serif Pro"/>
                <a:cs typeface="Source Serif Pro"/>
                <a:sym typeface="Source Serif Pro"/>
              </a:rPr>
              <a:t>MFY utilizará el entorno de ejecución de Node.js, Java o .NET Core. Por otro lado, los entornos definidos para el proyecto se dividen en desarrollo, pruebas y producción. El modelo de despliegue consistira en arquitectura cliente-servidor y acceso multicanal. La estrategia de despliegue será manual.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4596820">
            <a:off x="9935249" y="3401101"/>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301578">
            <a:off x="-1413494" y="-1790161"/>
            <a:ext cx="10501467" cy="10861705"/>
          </a:xfrm>
          <a:custGeom>
            <a:avLst/>
            <a:gdLst/>
            <a:ahLst/>
            <a:cxnLst/>
            <a:rect r="r" b="b" t="t" l="l"/>
            <a:pathLst>
              <a:path h="10861705" w="10501467">
                <a:moveTo>
                  <a:pt x="0" y="0"/>
                </a:moveTo>
                <a:lnTo>
                  <a:pt x="10501467" y="0"/>
                </a:lnTo>
                <a:lnTo>
                  <a:pt x="10501467" y="10861705"/>
                </a:lnTo>
                <a:lnTo>
                  <a:pt x="0" y="10861705"/>
                </a:lnTo>
                <a:lnTo>
                  <a:pt x="0" y="0"/>
                </a:lnTo>
                <a:close/>
              </a:path>
            </a:pathLst>
          </a:custGeom>
          <a:blipFill>
            <a:blip r:embed="rId2">
              <a:alphaModFix amt="8999"/>
            </a:blip>
            <a:stretch>
              <a:fillRect l="0" t="0" r="0" b="0"/>
            </a:stretch>
          </a:blipFill>
        </p:spPr>
      </p:sp>
      <p:sp>
        <p:nvSpPr>
          <p:cNvPr name="Freeform 4" id="4"/>
          <p:cNvSpPr/>
          <p:nvPr/>
        </p:nvSpPr>
        <p:spPr>
          <a:xfrm flipH="false" flipV="false" rot="-10800000">
            <a:off x="12655144" y="-1443351"/>
            <a:ext cx="7797854" cy="8526128"/>
          </a:xfrm>
          <a:custGeom>
            <a:avLst/>
            <a:gdLst/>
            <a:ahLst/>
            <a:cxnLst/>
            <a:rect r="r" b="b" t="t" l="l"/>
            <a:pathLst>
              <a:path h="8526128" w="7797854">
                <a:moveTo>
                  <a:pt x="0" y="0"/>
                </a:moveTo>
                <a:lnTo>
                  <a:pt x="7797855" y="0"/>
                </a:lnTo>
                <a:lnTo>
                  <a:pt x="7797855" y="8526128"/>
                </a:lnTo>
                <a:lnTo>
                  <a:pt x="0" y="8526128"/>
                </a:lnTo>
                <a:lnTo>
                  <a:pt x="0" y="0"/>
                </a:lnTo>
                <a:close/>
              </a:path>
            </a:pathLst>
          </a:custGeom>
          <a:blipFill>
            <a:blip r:embed="rId3"/>
            <a:stretch>
              <a:fillRect l="0" t="0" r="0" b="0"/>
            </a:stretch>
          </a:blipFill>
        </p:spPr>
      </p:sp>
      <p:sp>
        <p:nvSpPr>
          <p:cNvPr name="Freeform 5" id="5"/>
          <p:cNvSpPr/>
          <p:nvPr/>
        </p:nvSpPr>
        <p:spPr>
          <a:xfrm flipH="false" flipV="false" rot="-345291">
            <a:off x="-2541018" y="4259560"/>
            <a:ext cx="7797854" cy="8526128"/>
          </a:xfrm>
          <a:custGeom>
            <a:avLst/>
            <a:gdLst/>
            <a:ahLst/>
            <a:cxnLst/>
            <a:rect r="r" b="b" t="t" l="l"/>
            <a:pathLst>
              <a:path h="8526128" w="7797854">
                <a:moveTo>
                  <a:pt x="0" y="0"/>
                </a:moveTo>
                <a:lnTo>
                  <a:pt x="7797855" y="0"/>
                </a:lnTo>
                <a:lnTo>
                  <a:pt x="7797855" y="8526128"/>
                </a:lnTo>
                <a:lnTo>
                  <a:pt x="0" y="8526128"/>
                </a:lnTo>
                <a:lnTo>
                  <a:pt x="0" y="0"/>
                </a:lnTo>
                <a:close/>
              </a:path>
            </a:pathLst>
          </a:custGeom>
          <a:blipFill>
            <a:blip r:embed="rId3"/>
            <a:stretch>
              <a:fillRect l="0" t="0" r="0" b="0"/>
            </a:stretch>
          </a:blipFill>
        </p:spPr>
      </p:sp>
      <p:sp>
        <p:nvSpPr>
          <p:cNvPr name="Freeform 6" id="6"/>
          <p:cNvSpPr/>
          <p:nvPr/>
        </p:nvSpPr>
        <p:spPr>
          <a:xfrm flipH="false" flipV="false" rot="0">
            <a:off x="5965521" y="7652896"/>
            <a:ext cx="6356958" cy="2243654"/>
          </a:xfrm>
          <a:custGeom>
            <a:avLst/>
            <a:gdLst/>
            <a:ahLst/>
            <a:cxnLst/>
            <a:rect r="r" b="b" t="t" l="l"/>
            <a:pathLst>
              <a:path h="2243654" w="6356958">
                <a:moveTo>
                  <a:pt x="0" y="0"/>
                </a:moveTo>
                <a:lnTo>
                  <a:pt x="6356958" y="0"/>
                </a:lnTo>
                <a:lnTo>
                  <a:pt x="6356958" y="2243653"/>
                </a:lnTo>
                <a:lnTo>
                  <a:pt x="0" y="2243653"/>
                </a:lnTo>
                <a:lnTo>
                  <a:pt x="0" y="0"/>
                </a:lnTo>
                <a:close/>
              </a:path>
            </a:pathLst>
          </a:custGeom>
          <a:blipFill>
            <a:blip r:embed="rId4"/>
            <a:stretch>
              <a:fillRect l="0" t="-85488" r="0" b="-97842"/>
            </a:stretch>
          </a:blipFill>
        </p:spPr>
      </p:sp>
      <p:sp>
        <p:nvSpPr>
          <p:cNvPr name="TextBox 7" id="7"/>
          <p:cNvSpPr txBox="true"/>
          <p:nvPr/>
        </p:nvSpPr>
        <p:spPr>
          <a:xfrm rot="0">
            <a:off x="1636335" y="1028700"/>
            <a:ext cx="15622965" cy="2552700"/>
          </a:xfrm>
          <a:prstGeom prst="rect">
            <a:avLst/>
          </a:prstGeom>
        </p:spPr>
        <p:txBody>
          <a:bodyPr anchor="t" rtlCol="false" tIns="0" lIns="0" bIns="0" rIns="0">
            <a:spAutoFit/>
          </a:bodyPr>
          <a:lstStyle/>
          <a:p>
            <a:pPr algn="ctr">
              <a:lnSpc>
                <a:spcPts val="10118"/>
              </a:lnSpc>
            </a:pPr>
            <a:r>
              <a:rPr lang="en-US" sz="8432" spc="463">
                <a:solidFill>
                  <a:srgbClr val="3D2917"/>
                </a:solidFill>
                <a:latin typeface="Monterchi Serif"/>
                <a:ea typeface="Monterchi Serif"/>
                <a:cs typeface="Monterchi Serif"/>
                <a:sym typeface="Monterchi Serif"/>
              </a:rPr>
              <a:t>ESCALABILIDAD Y MANTENIMIENTO</a:t>
            </a:r>
          </a:p>
        </p:txBody>
      </p:sp>
      <p:sp>
        <p:nvSpPr>
          <p:cNvPr name="TextBox 8" id="8"/>
          <p:cNvSpPr txBox="true"/>
          <p:nvPr/>
        </p:nvSpPr>
        <p:spPr>
          <a:xfrm rot="0">
            <a:off x="924635" y="3505200"/>
            <a:ext cx="16983076" cy="4147696"/>
          </a:xfrm>
          <a:prstGeom prst="rect">
            <a:avLst/>
          </a:prstGeom>
        </p:spPr>
        <p:txBody>
          <a:bodyPr anchor="t" rtlCol="false" tIns="0" lIns="0" bIns="0" rIns="0">
            <a:spAutoFit/>
          </a:bodyPr>
          <a:lstStyle/>
          <a:p>
            <a:pPr algn="just">
              <a:lnSpc>
                <a:spcPts val="5536"/>
              </a:lnSpc>
            </a:pPr>
            <a:r>
              <a:rPr lang="en-US" sz="3954">
                <a:solidFill>
                  <a:srgbClr val="3D2917"/>
                </a:solidFill>
                <a:latin typeface="Source Serif Pro"/>
                <a:ea typeface="Source Serif Pro"/>
                <a:cs typeface="Source Serif Pro"/>
                <a:sym typeface="Source Serif Pro"/>
              </a:rPr>
              <a:t>Las funciones de escalabilidad y mantenimiento en el proyecto de MFY, incluyen el aumento del nivel de usuarios utilizando la aplicación o el sitio web, tener un plan de recuperación ante desastres, corregir errores, monitorear e incorporar nuevas funciones al proyecto y establecer documentación técnica mostrando todos los requisitos, códigos y estructuras a utilizar en el proyecto.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818652">
            <a:off x="-1504697" y="1654042"/>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10263764">
            <a:off x="10218894" y="-1404715"/>
            <a:ext cx="9400422" cy="9722890"/>
          </a:xfrm>
          <a:custGeom>
            <a:avLst/>
            <a:gdLst/>
            <a:ahLst/>
            <a:cxnLst/>
            <a:rect r="r" b="b" t="t" l="l"/>
            <a:pathLst>
              <a:path h="9722890" w="9400422">
                <a:moveTo>
                  <a:pt x="0" y="0"/>
                </a:moveTo>
                <a:lnTo>
                  <a:pt x="9400422" y="0"/>
                </a:lnTo>
                <a:lnTo>
                  <a:pt x="9400422" y="9722889"/>
                </a:lnTo>
                <a:lnTo>
                  <a:pt x="0" y="9722889"/>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1380226" y="1209675"/>
            <a:ext cx="15527547" cy="9258300"/>
          </a:xfrm>
          <a:custGeom>
            <a:avLst/>
            <a:gdLst/>
            <a:ahLst/>
            <a:cxnLst/>
            <a:rect r="r" b="b" t="t" l="l"/>
            <a:pathLst>
              <a:path h="9258300" w="15527547">
                <a:moveTo>
                  <a:pt x="0" y="0"/>
                </a:moveTo>
                <a:lnTo>
                  <a:pt x="15527548" y="0"/>
                </a:lnTo>
                <a:lnTo>
                  <a:pt x="15527548" y="9258300"/>
                </a:lnTo>
                <a:lnTo>
                  <a:pt x="0" y="9258300"/>
                </a:lnTo>
                <a:lnTo>
                  <a:pt x="0" y="0"/>
                </a:lnTo>
                <a:close/>
              </a:path>
            </a:pathLst>
          </a:custGeom>
          <a:blipFill>
            <a:blip r:embed="rId3"/>
            <a:stretch>
              <a:fillRect l="0" t="0" r="0" b="0"/>
            </a:stretch>
          </a:blipFill>
        </p:spPr>
      </p:sp>
      <p:sp>
        <p:nvSpPr>
          <p:cNvPr name="TextBox 5" id="5"/>
          <p:cNvSpPr txBox="true"/>
          <p:nvPr/>
        </p:nvSpPr>
        <p:spPr>
          <a:xfrm rot="0">
            <a:off x="2363460" y="182431"/>
            <a:ext cx="13561080" cy="1228725"/>
          </a:xfrm>
          <a:prstGeom prst="rect">
            <a:avLst/>
          </a:prstGeom>
        </p:spPr>
        <p:txBody>
          <a:bodyPr anchor="t" rtlCol="false" tIns="0" lIns="0" bIns="0" rIns="0">
            <a:spAutoFit/>
          </a:bodyPr>
          <a:lstStyle/>
          <a:p>
            <a:pPr algn="ctr">
              <a:lnSpc>
                <a:spcPts val="9696"/>
              </a:lnSpc>
            </a:pPr>
            <a:r>
              <a:rPr lang="en-US" sz="8080">
                <a:solidFill>
                  <a:srgbClr val="3D2917"/>
                </a:solidFill>
                <a:latin typeface="Monterchi Serif"/>
                <a:ea typeface="Monterchi Serif"/>
                <a:cs typeface="Monterchi Serif"/>
                <a:sym typeface="Monterchi Serif"/>
              </a:rPr>
              <a:t>DIAGRAMA DE CASO DE USO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818652">
            <a:off x="-1504697" y="1654042"/>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10263764">
            <a:off x="10218894" y="-1404715"/>
            <a:ext cx="9400422" cy="9722890"/>
          </a:xfrm>
          <a:custGeom>
            <a:avLst/>
            <a:gdLst/>
            <a:ahLst/>
            <a:cxnLst/>
            <a:rect r="r" b="b" t="t" l="l"/>
            <a:pathLst>
              <a:path h="9722890" w="9400422">
                <a:moveTo>
                  <a:pt x="0" y="0"/>
                </a:moveTo>
                <a:lnTo>
                  <a:pt x="9400422" y="0"/>
                </a:lnTo>
                <a:lnTo>
                  <a:pt x="9400422" y="9722889"/>
                </a:lnTo>
                <a:lnTo>
                  <a:pt x="0" y="9722889"/>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3368959" y="1028700"/>
            <a:ext cx="11588181" cy="9258300"/>
          </a:xfrm>
          <a:custGeom>
            <a:avLst/>
            <a:gdLst/>
            <a:ahLst/>
            <a:cxnLst/>
            <a:rect r="r" b="b" t="t" l="l"/>
            <a:pathLst>
              <a:path h="9258300" w="11588181">
                <a:moveTo>
                  <a:pt x="0" y="0"/>
                </a:moveTo>
                <a:lnTo>
                  <a:pt x="11588182" y="0"/>
                </a:lnTo>
                <a:lnTo>
                  <a:pt x="11588182" y="9258300"/>
                </a:lnTo>
                <a:lnTo>
                  <a:pt x="0" y="9258300"/>
                </a:lnTo>
                <a:lnTo>
                  <a:pt x="0" y="0"/>
                </a:lnTo>
                <a:close/>
              </a:path>
            </a:pathLst>
          </a:custGeom>
          <a:blipFill>
            <a:blip r:embed="rId3"/>
            <a:stretch>
              <a:fillRect l="0" t="0" r="-492" b="-16347"/>
            </a:stretch>
          </a:blipFill>
        </p:spPr>
      </p:sp>
      <p:sp>
        <p:nvSpPr>
          <p:cNvPr name="TextBox 5" id="5"/>
          <p:cNvSpPr txBox="true"/>
          <p:nvPr/>
        </p:nvSpPr>
        <p:spPr>
          <a:xfrm rot="0">
            <a:off x="2363460" y="182431"/>
            <a:ext cx="13561080" cy="1076325"/>
          </a:xfrm>
          <a:prstGeom prst="rect">
            <a:avLst/>
          </a:prstGeom>
        </p:spPr>
        <p:txBody>
          <a:bodyPr anchor="t" rtlCol="false" tIns="0" lIns="0" bIns="0" rIns="0">
            <a:spAutoFit/>
          </a:bodyPr>
          <a:lstStyle/>
          <a:p>
            <a:pPr algn="ctr">
              <a:lnSpc>
                <a:spcPts val="8496"/>
              </a:lnSpc>
            </a:pPr>
            <a:r>
              <a:rPr lang="en-US" sz="7080">
                <a:solidFill>
                  <a:srgbClr val="3D2917"/>
                </a:solidFill>
                <a:latin typeface="Monterchi Serif"/>
                <a:ea typeface="Monterchi Serif"/>
                <a:cs typeface="Monterchi Serif"/>
                <a:sym typeface="Monterchi Serif"/>
              </a:rPr>
              <a:t>MODELO BPMN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818652">
            <a:off x="-1504697" y="1654042"/>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10263764">
            <a:off x="10218894" y="-1404715"/>
            <a:ext cx="9400422" cy="9722890"/>
          </a:xfrm>
          <a:custGeom>
            <a:avLst/>
            <a:gdLst/>
            <a:ahLst/>
            <a:cxnLst/>
            <a:rect r="r" b="b" t="t" l="l"/>
            <a:pathLst>
              <a:path h="9722890" w="9400422">
                <a:moveTo>
                  <a:pt x="0" y="0"/>
                </a:moveTo>
                <a:lnTo>
                  <a:pt x="9400422" y="0"/>
                </a:lnTo>
                <a:lnTo>
                  <a:pt x="9400422" y="9722889"/>
                </a:lnTo>
                <a:lnTo>
                  <a:pt x="0" y="9722889"/>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2653734" y="1258756"/>
            <a:ext cx="13733972" cy="8615957"/>
          </a:xfrm>
          <a:custGeom>
            <a:avLst/>
            <a:gdLst/>
            <a:ahLst/>
            <a:cxnLst/>
            <a:rect r="r" b="b" t="t" l="l"/>
            <a:pathLst>
              <a:path h="8615957" w="13733972">
                <a:moveTo>
                  <a:pt x="0" y="0"/>
                </a:moveTo>
                <a:lnTo>
                  <a:pt x="13733973" y="0"/>
                </a:lnTo>
                <a:lnTo>
                  <a:pt x="13733973" y="8615957"/>
                </a:lnTo>
                <a:lnTo>
                  <a:pt x="0" y="8615957"/>
                </a:lnTo>
                <a:lnTo>
                  <a:pt x="0" y="0"/>
                </a:lnTo>
                <a:close/>
              </a:path>
            </a:pathLst>
          </a:custGeom>
          <a:blipFill>
            <a:blip r:embed="rId3"/>
            <a:stretch>
              <a:fillRect l="0" t="0" r="-981" b="0"/>
            </a:stretch>
          </a:blipFill>
        </p:spPr>
      </p:sp>
      <p:sp>
        <p:nvSpPr>
          <p:cNvPr name="TextBox 5" id="5"/>
          <p:cNvSpPr txBox="true"/>
          <p:nvPr/>
        </p:nvSpPr>
        <p:spPr>
          <a:xfrm rot="0">
            <a:off x="2363460" y="182431"/>
            <a:ext cx="13561080" cy="1076325"/>
          </a:xfrm>
          <a:prstGeom prst="rect">
            <a:avLst/>
          </a:prstGeom>
        </p:spPr>
        <p:txBody>
          <a:bodyPr anchor="t" rtlCol="false" tIns="0" lIns="0" bIns="0" rIns="0">
            <a:spAutoFit/>
          </a:bodyPr>
          <a:lstStyle/>
          <a:p>
            <a:pPr algn="ctr">
              <a:lnSpc>
                <a:spcPts val="8496"/>
              </a:lnSpc>
            </a:pPr>
            <a:r>
              <a:rPr lang="en-US" sz="7080">
                <a:solidFill>
                  <a:srgbClr val="3D2917"/>
                </a:solidFill>
                <a:latin typeface="Monterchi Serif"/>
                <a:ea typeface="Monterchi Serif"/>
                <a:cs typeface="Monterchi Serif"/>
                <a:sym typeface="Monterchi Serif"/>
              </a:rPr>
              <a:t>MODELO ENTIDAD RELACIONAL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818652">
            <a:off x="-1504697" y="1654042"/>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10263764">
            <a:off x="10218894" y="-1404715"/>
            <a:ext cx="9400422" cy="9722890"/>
          </a:xfrm>
          <a:custGeom>
            <a:avLst/>
            <a:gdLst/>
            <a:ahLst/>
            <a:cxnLst/>
            <a:rect r="r" b="b" t="t" l="l"/>
            <a:pathLst>
              <a:path h="9722890" w="9400422">
                <a:moveTo>
                  <a:pt x="0" y="0"/>
                </a:moveTo>
                <a:lnTo>
                  <a:pt x="9400422" y="0"/>
                </a:lnTo>
                <a:lnTo>
                  <a:pt x="9400422" y="9722889"/>
                </a:lnTo>
                <a:lnTo>
                  <a:pt x="0" y="9722889"/>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6385798" y="0"/>
            <a:ext cx="5516404" cy="10287000"/>
          </a:xfrm>
          <a:custGeom>
            <a:avLst/>
            <a:gdLst/>
            <a:ahLst/>
            <a:cxnLst/>
            <a:rect r="r" b="b" t="t" l="l"/>
            <a:pathLst>
              <a:path h="10287000" w="5516404">
                <a:moveTo>
                  <a:pt x="0" y="0"/>
                </a:moveTo>
                <a:lnTo>
                  <a:pt x="5516404" y="0"/>
                </a:lnTo>
                <a:lnTo>
                  <a:pt x="5516404" y="10287000"/>
                </a:lnTo>
                <a:lnTo>
                  <a:pt x="0" y="10287000"/>
                </a:lnTo>
                <a:lnTo>
                  <a:pt x="0" y="0"/>
                </a:lnTo>
                <a:close/>
              </a:path>
            </a:pathLst>
          </a:custGeom>
          <a:blipFill>
            <a:blip r:embed="rId3"/>
            <a:stretch>
              <a:fillRect l="0" t="0" r="0" b="0"/>
            </a:stretch>
          </a:blipFill>
        </p:spPr>
      </p:sp>
      <p:sp>
        <p:nvSpPr>
          <p:cNvPr name="TextBox 5" id="5"/>
          <p:cNvSpPr txBox="true"/>
          <p:nvPr/>
        </p:nvSpPr>
        <p:spPr>
          <a:xfrm rot="0">
            <a:off x="431827" y="2380404"/>
            <a:ext cx="4733966" cy="1076325"/>
          </a:xfrm>
          <a:prstGeom prst="rect">
            <a:avLst/>
          </a:prstGeom>
        </p:spPr>
        <p:txBody>
          <a:bodyPr anchor="t" rtlCol="false" tIns="0" lIns="0" bIns="0" rIns="0">
            <a:spAutoFit/>
          </a:bodyPr>
          <a:lstStyle/>
          <a:p>
            <a:pPr algn="ctr">
              <a:lnSpc>
                <a:spcPts val="8496"/>
              </a:lnSpc>
            </a:pPr>
            <a:r>
              <a:rPr lang="en-US" sz="7080">
                <a:solidFill>
                  <a:srgbClr val="3D2917"/>
                </a:solidFill>
                <a:latin typeface="Monterchi Serif"/>
                <a:ea typeface="Monterchi Serif"/>
                <a:cs typeface="Monterchi Serif"/>
                <a:sym typeface="Monterchi Serif"/>
              </a:rPr>
              <a:t>MVP</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818652">
            <a:off x="-1504697" y="1654042"/>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10263764">
            <a:off x="10218894" y="-1404715"/>
            <a:ext cx="9400422" cy="9722890"/>
          </a:xfrm>
          <a:custGeom>
            <a:avLst/>
            <a:gdLst/>
            <a:ahLst/>
            <a:cxnLst/>
            <a:rect r="r" b="b" t="t" l="l"/>
            <a:pathLst>
              <a:path h="9722890" w="9400422">
                <a:moveTo>
                  <a:pt x="0" y="0"/>
                </a:moveTo>
                <a:lnTo>
                  <a:pt x="9400422" y="0"/>
                </a:lnTo>
                <a:lnTo>
                  <a:pt x="9400422" y="9722889"/>
                </a:lnTo>
                <a:lnTo>
                  <a:pt x="0" y="9722889"/>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1760169" y="1258756"/>
            <a:ext cx="15499131" cy="9028244"/>
          </a:xfrm>
          <a:custGeom>
            <a:avLst/>
            <a:gdLst/>
            <a:ahLst/>
            <a:cxnLst/>
            <a:rect r="r" b="b" t="t" l="l"/>
            <a:pathLst>
              <a:path h="9028244" w="15499131">
                <a:moveTo>
                  <a:pt x="0" y="0"/>
                </a:moveTo>
                <a:lnTo>
                  <a:pt x="15499131" y="0"/>
                </a:lnTo>
                <a:lnTo>
                  <a:pt x="15499131" y="9028244"/>
                </a:lnTo>
                <a:lnTo>
                  <a:pt x="0" y="9028244"/>
                </a:lnTo>
                <a:lnTo>
                  <a:pt x="0" y="0"/>
                </a:lnTo>
                <a:close/>
              </a:path>
            </a:pathLst>
          </a:custGeom>
          <a:blipFill>
            <a:blip r:embed="rId3"/>
            <a:stretch>
              <a:fillRect l="0" t="0" r="0" b="0"/>
            </a:stretch>
          </a:blipFill>
        </p:spPr>
      </p:sp>
      <p:sp>
        <p:nvSpPr>
          <p:cNvPr name="TextBox 5" id="5"/>
          <p:cNvSpPr txBox="true"/>
          <p:nvPr/>
        </p:nvSpPr>
        <p:spPr>
          <a:xfrm rot="0">
            <a:off x="2363460" y="182431"/>
            <a:ext cx="13561080" cy="1076325"/>
          </a:xfrm>
          <a:prstGeom prst="rect">
            <a:avLst/>
          </a:prstGeom>
        </p:spPr>
        <p:txBody>
          <a:bodyPr anchor="t" rtlCol="false" tIns="0" lIns="0" bIns="0" rIns="0">
            <a:spAutoFit/>
          </a:bodyPr>
          <a:lstStyle/>
          <a:p>
            <a:pPr algn="ctr">
              <a:lnSpc>
                <a:spcPts val="8496"/>
              </a:lnSpc>
            </a:pPr>
            <a:r>
              <a:rPr lang="en-US" sz="7080">
                <a:solidFill>
                  <a:srgbClr val="3D2917"/>
                </a:solidFill>
                <a:latin typeface="Monterchi Serif"/>
                <a:ea typeface="Monterchi Serif"/>
                <a:cs typeface="Monterchi Serif"/>
                <a:sym typeface="Monterchi Serif"/>
              </a:rPr>
              <a:t>MATRIZ R.A.C.I.</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818652">
            <a:off x="-1504697" y="1654042"/>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10263764">
            <a:off x="10218894" y="-1404715"/>
            <a:ext cx="9400422" cy="9722890"/>
          </a:xfrm>
          <a:custGeom>
            <a:avLst/>
            <a:gdLst/>
            <a:ahLst/>
            <a:cxnLst/>
            <a:rect r="r" b="b" t="t" l="l"/>
            <a:pathLst>
              <a:path h="9722890" w="9400422">
                <a:moveTo>
                  <a:pt x="0" y="0"/>
                </a:moveTo>
                <a:lnTo>
                  <a:pt x="9400422" y="0"/>
                </a:lnTo>
                <a:lnTo>
                  <a:pt x="9400422" y="9722889"/>
                </a:lnTo>
                <a:lnTo>
                  <a:pt x="0" y="9722889"/>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200541" y="2280624"/>
            <a:ext cx="17886919" cy="6461649"/>
          </a:xfrm>
          <a:custGeom>
            <a:avLst/>
            <a:gdLst/>
            <a:ahLst/>
            <a:cxnLst/>
            <a:rect r="r" b="b" t="t" l="l"/>
            <a:pathLst>
              <a:path h="6461649" w="17886919">
                <a:moveTo>
                  <a:pt x="0" y="0"/>
                </a:moveTo>
                <a:lnTo>
                  <a:pt x="17886918" y="0"/>
                </a:lnTo>
                <a:lnTo>
                  <a:pt x="17886918" y="6461649"/>
                </a:lnTo>
                <a:lnTo>
                  <a:pt x="0" y="6461649"/>
                </a:lnTo>
                <a:lnTo>
                  <a:pt x="0" y="0"/>
                </a:lnTo>
                <a:close/>
              </a:path>
            </a:pathLst>
          </a:custGeom>
          <a:blipFill>
            <a:blip r:embed="rId3"/>
            <a:stretch>
              <a:fillRect l="0" t="0" r="0" b="0"/>
            </a:stretch>
          </a:blipFill>
        </p:spPr>
      </p:sp>
      <p:sp>
        <p:nvSpPr>
          <p:cNvPr name="TextBox 5" id="5"/>
          <p:cNvSpPr txBox="true"/>
          <p:nvPr/>
        </p:nvSpPr>
        <p:spPr>
          <a:xfrm rot="0">
            <a:off x="2363460" y="182431"/>
            <a:ext cx="13561080" cy="1076325"/>
          </a:xfrm>
          <a:prstGeom prst="rect">
            <a:avLst/>
          </a:prstGeom>
        </p:spPr>
        <p:txBody>
          <a:bodyPr anchor="t" rtlCol="false" tIns="0" lIns="0" bIns="0" rIns="0">
            <a:spAutoFit/>
          </a:bodyPr>
          <a:lstStyle/>
          <a:p>
            <a:pPr algn="ctr">
              <a:lnSpc>
                <a:spcPts val="8496"/>
              </a:lnSpc>
            </a:pPr>
            <a:r>
              <a:rPr lang="en-US" sz="7080">
                <a:solidFill>
                  <a:srgbClr val="3D2917"/>
                </a:solidFill>
                <a:latin typeface="Monterchi Serif"/>
                <a:ea typeface="Monterchi Serif"/>
                <a:cs typeface="Monterchi Serif"/>
                <a:sym typeface="Monterchi Serif"/>
              </a:rPr>
              <a:t>EVIDENCIAS DEL FRONT-END</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818652">
            <a:off x="-1504697" y="1654042"/>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10263764">
            <a:off x="10218894" y="-1404715"/>
            <a:ext cx="9400422" cy="9722890"/>
          </a:xfrm>
          <a:custGeom>
            <a:avLst/>
            <a:gdLst/>
            <a:ahLst/>
            <a:cxnLst/>
            <a:rect r="r" b="b" t="t" l="l"/>
            <a:pathLst>
              <a:path h="9722890" w="9400422">
                <a:moveTo>
                  <a:pt x="0" y="0"/>
                </a:moveTo>
                <a:lnTo>
                  <a:pt x="9400422" y="0"/>
                </a:lnTo>
                <a:lnTo>
                  <a:pt x="9400422" y="9722889"/>
                </a:lnTo>
                <a:lnTo>
                  <a:pt x="0" y="9722889"/>
                </a:lnTo>
                <a:lnTo>
                  <a:pt x="0" y="0"/>
                </a:lnTo>
                <a:close/>
              </a:path>
            </a:pathLst>
          </a:custGeom>
          <a:blipFill>
            <a:blip r:embed="rId2">
              <a:alphaModFix amt="8999"/>
            </a:blip>
            <a:stretch>
              <a:fillRect l="0" t="0" r="0" b="0"/>
            </a:stretch>
          </a:blipFill>
        </p:spPr>
      </p:sp>
      <p:sp>
        <p:nvSpPr>
          <p:cNvPr name="TextBox 4" id="4"/>
          <p:cNvSpPr txBox="true"/>
          <p:nvPr/>
        </p:nvSpPr>
        <p:spPr>
          <a:xfrm rot="0">
            <a:off x="2363460" y="1632130"/>
            <a:ext cx="13561080" cy="2695575"/>
          </a:xfrm>
          <a:prstGeom prst="rect">
            <a:avLst/>
          </a:prstGeom>
        </p:spPr>
        <p:txBody>
          <a:bodyPr anchor="t" rtlCol="false" tIns="0" lIns="0" bIns="0" rIns="0">
            <a:spAutoFit/>
          </a:bodyPr>
          <a:lstStyle/>
          <a:p>
            <a:pPr algn="ctr">
              <a:lnSpc>
                <a:spcPts val="10656"/>
              </a:lnSpc>
            </a:pPr>
            <a:r>
              <a:rPr lang="en-US" sz="8880">
                <a:solidFill>
                  <a:srgbClr val="3D2917"/>
                </a:solidFill>
                <a:latin typeface="Monterchi Serif"/>
                <a:ea typeface="Monterchi Serif"/>
                <a:cs typeface="Monterchi Serif"/>
                <a:sym typeface="Monterchi Serif"/>
              </a:rPr>
              <a:t>CRONOGRAMA (EN PROCESO)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6666580">
            <a:off x="9654716" y="2742945"/>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631316">
            <a:off x="-341565" y="-1602678"/>
            <a:ext cx="8656207" cy="8953145"/>
          </a:xfrm>
          <a:custGeom>
            <a:avLst/>
            <a:gdLst/>
            <a:ahLst/>
            <a:cxnLst/>
            <a:rect r="r" b="b" t="t" l="l"/>
            <a:pathLst>
              <a:path h="8953145" w="8656207">
                <a:moveTo>
                  <a:pt x="0" y="0"/>
                </a:moveTo>
                <a:lnTo>
                  <a:pt x="8656206" y="0"/>
                </a:lnTo>
                <a:lnTo>
                  <a:pt x="8656206" y="8953145"/>
                </a:lnTo>
                <a:lnTo>
                  <a:pt x="0" y="8953145"/>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330749" y="1468727"/>
            <a:ext cx="8343860" cy="9123127"/>
          </a:xfrm>
          <a:custGeom>
            <a:avLst/>
            <a:gdLst/>
            <a:ahLst/>
            <a:cxnLst/>
            <a:rect r="r" b="b" t="t" l="l"/>
            <a:pathLst>
              <a:path h="9123127" w="8343860">
                <a:moveTo>
                  <a:pt x="0" y="0"/>
                </a:moveTo>
                <a:lnTo>
                  <a:pt x="8343860" y="0"/>
                </a:lnTo>
                <a:lnTo>
                  <a:pt x="8343860" y="9123127"/>
                </a:lnTo>
                <a:lnTo>
                  <a:pt x="0" y="9123127"/>
                </a:lnTo>
                <a:lnTo>
                  <a:pt x="0" y="0"/>
                </a:lnTo>
                <a:close/>
              </a:path>
            </a:pathLst>
          </a:custGeom>
          <a:blipFill>
            <a:blip r:embed="rId3"/>
            <a:stretch>
              <a:fillRect l="0" t="0" r="0" b="0"/>
            </a:stretch>
          </a:blipFill>
        </p:spPr>
      </p:sp>
      <p:sp>
        <p:nvSpPr>
          <p:cNvPr name="Freeform 5" id="5"/>
          <p:cNvSpPr/>
          <p:nvPr/>
        </p:nvSpPr>
        <p:spPr>
          <a:xfrm flipH="false" flipV="false" rot="-10800000">
            <a:off x="10613756" y="-239704"/>
            <a:ext cx="7797854" cy="8526128"/>
          </a:xfrm>
          <a:custGeom>
            <a:avLst/>
            <a:gdLst/>
            <a:ahLst/>
            <a:cxnLst/>
            <a:rect r="r" b="b" t="t" l="l"/>
            <a:pathLst>
              <a:path h="8526128" w="7797854">
                <a:moveTo>
                  <a:pt x="0" y="0"/>
                </a:moveTo>
                <a:lnTo>
                  <a:pt x="7797854" y="0"/>
                </a:lnTo>
                <a:lnTo>
                  <a:pt x="7797854" y="8526127"/>
                </a:lnTo>
                <a:lnTo>
                  <a:pt x="0" y="8526127"/>
                </a:lnTo>
                <a:lnTo>
                  <a:pt x="0" y="0"/>
                </a:lnTo>
                <a:close/>
              </a:path>
            </a:pathLst>
          </a:custGeom>
          <a:blipFill>
            <a:blip r:embed="rId3"/>
            <a:stretch>
              <a:fillRect l="0" t="0" r="0" b="0"/>
            </a:stretch>
          </a:blipFill>
        </p:spPr>
      </p:sp>
      <p:sp>
        <p:nvSpPr>
          <p:cNvPr name="TextBox 6" id="6"/>
          <p:cNvSpPr txBox="true"/>
          <p:nvPr/>
        </p:nvSpPr>
        <p:spPr>
          <a:xfrm rot="0">
            <a:off x="2893731" y="1864676"/>
            <a:ext cx="12500537" cy="6290948"/>
          </a:xfrm>
          <a:prstGeom prst="rect">
            <a:avLst/>
          </a:prstGeom>
        </p:spPr>
        <p:txBody>
          <a:bodyPr anchor="t" rtlCol="false" tIns="0" lIns="0" bIns="0" rIns="0">
            <a:spAutoFit/>
          </a:bodyPr>
          <a:lstStyle/>
          <a:p>
            <a:pPr algn="ctr" marL="0" indent="0" lvl="0">
              <a:lnSpc>
                <a:spcPts val="12354"/>
              </a:lnSpc>
              <a:spcBef>
                <a:spcPct val="0"/>
              </a:spcBef>
            </a:pPr>
            <a:r>
              <a:rPr lang="en-US" sz="8824" spc="388">
                <a:solidFill>
                  <a:srgbClr val="3D2917"/>
                </a:solidFill>
                <a:latin typeface="Karimun"/>
                <a:ea typeface="Karimun"/>
                <a:cs typeface="Karimun"/>
                <a:sym typeface="Karimun"/>
              </a:rPr>
              <a:t>Lo siguiente todavía sigue en proceso de creación y puede cambiar con el paso del tiempo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6666580">
            <a:off x="9654716" y="2742945"/>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631316">
            <a:off x="-341565" y="-1602678"/>
            <a:ext cx="8656207" cy="8953145"/>
          </a:xfrm>
          <a:custGeom>
            <a:avLst/>
            <a:gdLst/>
            <a:ahLst/>
            <a:cxnLst/>
            <a:rect r="r" b="b" t="t" l="l"/>
            <a:pathLst>
              <a:path h="8953145" w="8656207">
                <a:moveTo>
                  <a:pt x="0" y="0"/>
                </a:moveTo>
                <a:lnTo>
                  <a:pt x="8656206" y="0"/>
                </a:lnTo>
                <a:lnTo>
                  <a:pt x="8656206" y="8953145"/>
                </a:lnTo>
                <a:lnTo>
                  <a:pt x="0" y="8953145"/>
                </a:lnTo>
                <a:lnTo>
                  <a:pt x="0" y="0"/>
                </a:lnTo>
                <a:close/>
              </a:path>
            </a:pathLst>
          </a:custGeom>
          <a:blipFill>
            <a:blip r:embed="rId2">
              <a:alphaModFix amt="8999"/>
            </a:blip>
            <a:stretch>
              <a:fillRect l="0" t="0" r="0" b="0"/>
            </a:stretch>
          </a:blipFill>
        </p:spPr>
      </p:sp>
      <p:sp>
        <p:nvSpPr>
          <p:cNvPr name="Freeform 4" id="4"/>
          <p:cNvSpPr/>
          <p:nvPr/>
        </p:nvSpPr>
        <p:spPr>
          <a:xfrm flipH="false" flipV="false" rot="0">
            <a:off x="-330749" y="1468727"/>
            <a:ext cx="8343860" cy="9123127"/>
          </a:xfrm>
          <a:custGeom>
            <a:avLst/>
            <a:gdLst/>
            <a:ahLst/>
            <a:cxnLst/>
            <a:rect r="r" b="b" t="t" l="l"/>
            <a:pathLst>
              <a:path h="9123127" w="8343860">
                <a:moveTo>
                  <a:pt x="0" y="0"/>
                </a:moveTo>
                <a:lnTo>
                  <a:pt x="8343860" y="0"/>
                </a:lnTo>
                <a:lnTo>
                  <a:pt x="8343860" y="9123127"/>
                </a:lnTo>
                <a:lnTo>
                  <a:pt x="0" y="9123127"/>
                </a:lnTo>
                <a:lnTo>
                  <a:pt x="0" y="0"/>
                </a:lnTo>
                <a:close/>
              </a:path>
            </a:pathLst>
          </a:custGeom>
          <a:blipFill>
            <a:blip r:embed="rId3"/>
            <a:stretch>
              <a:fillRect l="0" t="0" r="0" b="0"/>
            </a:stretch>
          </a:blipFill>
        </p:spPr>
      </p:sp>
      <p:sp>
        <p:nvSpPr>
          <p:cNvPr name="Freeform 5" id="5"/>
          <p:cNvSpPr/>
          <p:nvPr/>
        </p:nvSpPr>
        <p:spPr>
          <a:xfrm flipH="false" flipV="false" rot="-10800000">
            <a:off x="10613756" y="-239704"/>
            <a:ext cx="7797854" cy="8526128"/>
          </a:xfrm>
          <a:custGeom>
            <a:avLst/>
            <a:gdLst/>
            <a:ahLst/>
            <a:cxnLst/>
            <a:rect r="r" b="b" t="t" l="l"/>
            <a:pathLst>
              <a:path h="8526128" w="7797854">
                <a:moveTo>
                  <a:pt x="0" y="0"/>
                </a:moveTo>
                <a:lnTo>
                  <a:pt x="7797854" y="0"/>
                </a:lnTo>
                <a:lnTo>
                  <a:pt x="7797854" y="8526127"/>
                </a:lnTo>
                <a:lnTo>
                  <a:pt x="0" y="8526127"/>
                </a:lnTo>
                <a:lnTo>
                  <a:pt x="0" y="0"/>
                </a:lnTo>
                <a:close/>
              </a:path>
            </a:pathLst>
          </a:custGeom>
          <a:blipFill>
            <a:blip r:embed="rId3"/>
            <a:stretch>
              <a:fillRect l="0" t="0" r="0" b="0"/>
            </a:stretch>
          </a:blipFill>
        </p:spPr>
      </p:sp>
      <p:sp>
        <p:nvSpPr>
          <p:cNvPr name="TextBox 6" id="6"/>
          <p:cNvSpPr txBox="true"/>
          <p:nvPr/>
        </p:nvSpPr>
        <p:spPr>
          <a:xfrm rot="0">
            <a:off x="2429967" y="4313489"/>
            <a:ext cx="13428065" cy="2680610"/>
          </a:xfrm>
          <a:prstGeom prst="rect">
            <a:avLst/>
          </a:prstGeom>
        </p:spPr>
        <p:txBody>
          <a:bodyPr anchor="t" rtlCol="false" tIns="0" lIns="0" bIns="0" rIns="0">
            <a:spAutoFit/>
          </a:bodyPr>
          <a:lstStyle/>
          <a:p>
            <a:pPr algn="ctr">
              <a:lnSpc>
                <a:spcPts val="22067"/>
              </a:lnSpc>
            </a:pPr>
            <a:r>
              <a:rPr lang="en-US" b="true" sz="15762" spc="961">
                <a:solidFill>
                  <a:srgbClr val="3D2917"/>
                </a:solidFill>
                <a:latin typeface="Monterchi Serif Bold"/>
                <a:ea typeface="Monterchi Serif Bold"/>
                <a:cs typeface="Monterchi Serif Bold"/>
                <a:sym typeface="Monterchi Serif Bold"/>
              </a:rPr>
              <a:t>GRACIAS</a:t>
            </a:r>
          </a:p>
        </p:txBody>
      </p:sp>
      <p:sp>
        <p:nvSpPr>
          <p:cNvPr name="TextBox 7" id="7"/>
          <p:cNvSpPr txBox="true"/>
          <p:nvPr/>
        </p:nvSpPr>
        <p:spPr>
          <a:xfrm rot="0">
            <a:off x="2893731" y="2908846"/>
            <a:ext cx="12500537" cy="1967954"/>
          </a:xfrm>
          <a:prstGeom prst="rect">
            <a:avLst/>
          </a:prstGeom>
        </p:spPr>
        <p:txBody>
          <a:bodyPr anchor="t" rtlCol="false" tIns="0" lIns="0" bIns="0" rIns="0">
            <a:spAutoFit/>
          </a:bodyPr>
          <a:lstStyle/>
          <a:p>
            <a:pPr algn="ctr" marL="0" indent="0" lvl="0">
              <a:lnSpc>
                <a:spcPts val="15294"/>
              </a:lnSpc>
              <a:spcBef>
                <a:spcPct val="0"/>
              </a:spcBef>
            </a:pPr>
            <a:r>
              <a:rPr lang="en-US" sz="10924" spc="480">
                <a:solidFill>
                  <a:srgbClr val="3D2917"/>
                </a:solidFill>
                <a:latin typeface="Karimun"/>
                <a:ea typeface="Karimun"/>
                <a:cs typeface="Karimun"/>
                <a:sym typeface="Karimun"/>
              </a:rPr>
              <a:t>Muchas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4596820">
            <a:off x="9935249" y="3401101"/>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301578">
            <a:off x="-1413494" y="-1790161"/>
            <a:ext cx="10501467" cy="10861705"/>
          </a:xfrm>
          <a:custGeom>
            <a:avLst/>
            <a:gdLst/>
            <a:ahLst/>
            <a:cxnLst/>
            <a:rect r="r" b="b" t="t" l="l"/>
            <a:pathLst>
              <a:path h="10861705" w="10501467">
                <a:moveTo>
                  <a:pt x="0" y="0"/>
                </a:moveTo>
                <a:lnTo>
                  <a:pt x="10501467" y="0"/>
                </a:lnTo>
                <a:lnTo>
                  <a:pt x="10501467" y="10861705"/>
                </a:lnTo>
                <a:lnTo>
                  <a:pt x="0" y="10861705"/>
                </a:lnTo>
                <a:lnTo>
                  <a:pt x="0" y="0"/>
                </a:lnTo>
                <a:close/>
              </a:path>
            </a:pathLst>
          </a:custGeom>
          <a:blipFill>
            <a:blip r:embed="rId2">
              <a:alphaModFix amt="8999"/>
            </a:blip>
            <a:stretch>
              <a:fillRect l="0" t="0" r="0" b="0"/>
            </a:stretch>
          </a:blipFill>
        </p:spPr>
      </p:sp>
      <p:sp>
        <p:nvSpPr>
          <p:cNvPr name="Freeform 4" id="4"/>
          <p:cNvSpPr/>
          <p:nvPr/>
        </p:nvSpPr>
        <p:spPr>
          <a:xfrm flipH="false" flipV="false" rot="-10800000">
            <a:off x="11578945" y="-622373"/>
            <a:ext cx="7797854" cy="8526128"/>
          </a:xfrm>
          <a:custGeom>
            <a:avLst/>
            <a:gdLst/>
            <a:ahLst/>
            <a:cxnLst/>
            <a:rect r="r" b="b" t="t" l="l"/>
            <a:pathLst>
              <a:path h="8526128" w="7797854">
                <a:moveTo>
                  <a:pt x="0" y="0"/>
                </a:moveTo>
                <a:lnTo>
                  <a:pt x="7797854" y="0"/>
                </a:lnTo>
                <a:lnTo>
                  <a:pt x="7797854" y="8526128"/>
                </a:lnTo>
                <a:lnTo>
                  <a:pt x="0" y="8526128"/>
                </a:lnTo>
                <a:lnTo>
                  <a:pt x="0" y="0"/>
                </a:lnTo>
                <a:close/>
              </a:path>
            </a:pathLst>
          </a:custGeom>
          <a:blipFill>
            <a:blip r:embed="rId3"/>
            <a:stretch>
              <a:fillRect l="0" t="0" r="0" b="0"/>
            </a:stretch>
          </a:blipFill>
        </p:spPr>
      </p:sp>
      <p:sp>
        <p:nvSpPr>
          <p:cNvPr name="Freeform 5" id="5"/>
          <p:cNvSpPr/>
          <p:nvPr/>
        </p:nvSpPr>
        <p:spPr>
          <a:xfrm flipH="false" flipV="false" rot="-345291">
            <a:off x="-1762489" y="2934003"/>
            <a:ext cx="7797854" cy="8526128"/>
          </a:xfrm>
          <a:custGeom>
            <a:avLst/>
            <a:gdLst/>
            <a:ahLst/>
            <a:cxnLst/>
            <a:rect r="r" b="b" t="t" l="l"/>
            <a:pathLst>
              <a:path h="8526128" w="7797854">
                <a:moveTo>
                  <a:pt x="0" y="0"/>
                </a:moveTo>
                <a:lnTo>
                  <a:pt x="7797855" y="0"/>
                </a:lnTo>
                <a:lnTo>
                  <a:pt x="7797855" y="8526128"/>
                </a:lnTo>
                <a:lnTo>
                  <a:pt x="0" y="8526128"/>
                </a:lnTo>
                <a:lnTo>
                  <a:pt x="0" y="0"/>
                </a:lnTo>
                <a:close/>
              </a:path>
            </a:pathLst>
          </a:custGeom>
          <a:blipFill>
            <a:blip r:embed="rId3"/>
            <a:stretch>
              <a:fillRect l="0" t="0" r="0" b="0"/>
            </a:stretch>
          </a:blipFill>
        </p:spPr>
      </p:sp>
      <p:sp>
        <p:nvSpPr>
          <p:cNvPr name="TextBox 6" id="6"/>
          <p:cNvSpPr txBox="true"/>
          <p:nvPr/>
        </p:nvSpPr>
        <p:spPr>
          <a:xfrm rot="0">
            <a:off x="1655385" y="1453593"/>
            <a:ext cx="14660439" cy="1295400"/>
          </a:xfrm>
          <a:prstGeom prst="rect">
            <a:avLst/>
          </a:prstGeom>
        </p:spPr>
        <p:txBody>
          <a:bodyPr anchor="t" rtlCol="false" tIns="0" lIns="0" bIns="0" rIns="0">
            <a:spAutoFit/>
          </a:bodyPr>
          <a:lstStyle/>
          <a:p>
            <a:pPr algn="ctr">
              <a:lnSpc>
                <a:spcPts val="10238"/>
              </a:lnSpc>
            </a:pPr>
            <a:r>
              <a:rPr lang="en-US" b="true" sz="8532" spc="469">
                <a:solidFill>
                  <a:srgbClr val="3D2917"/>
                </a:solidFill>
                <a:latin typeface="Monterchi Serif Bold"/>
                <a:ea typeface="Monterchi Serif Bold"/>
                <a:cs typeface="Monterchi Serif Bold"/>
                <a:sym typeface="Monterchi Serif Bold"/>
              </a:rPr>
              <a:t>PROBLEMA Y CONTEXTO</a:t>
            </a:r>
          </a:p>
        </p:txBody>
      </p:sp>
      <p:sp>
        <p:nvSpPr>
          <p:cNvPr name="TextBox 7" id="7"/>
          <p:cNvSpPr txBox="true"/>
          <p:nvPr/>
        </p:nvSpPr>
        <p:spPr>
          <a:xfrm rot="0">
            <a:off x="2136439" y="2507383"/>
            <a:ext cx="13807720" cy="2957571"/>
          </a:xfrm>
          <a:prstGeom prst="rect">
            <a:avLst/>
          </a:prstGeom>
        </p:spPr>
        <p:txBody>
          <a:bodyPr anchor="t" rtlCol="false" tIns="0" lIns="0" bIns="0" rIns="0">
            <a:spAutoFit/>
          </a:bodyPr>
          <a:lstStyle/>
          <a:p>
            <a:pPr algn="just">
              <a:lnSpc>
                <a:spcPts val="3934"/>
              </a:lnSpc>
            </a:pPr>
            <a:r>
              <a:rPr lang="en-US" sz="2810">
                <a:solidFill>
                  <a:srgbClr val="3D2917"/>
                </a:solidFill>
                <a:latin typeface="Source Serif Pro"/>
                <a:ea typeface="Source Serif Pro"/>
                <a:cs typeface="Source Serif Pro"/>
                <a:sym typeface="Source Serif Pro"/>
              </a:rPr>
              <a:t>Las pequeñas y medianas empresas (pymes), han enfrentado dificultades para organizar y aprovechar la información generada por sus operaciones diarias. La falta de un sistema de gestión limita la capacidad de registrar adecuadamente las ventas de productos, el control de clientes frecuentes, las ganancias obtenidas y la personalización de servicios. Esta carencia impide tomar decisiones estratégicas basadas en datos confiables.</a:t>
            </a:r>
          </a:p>
        </p:txBody>
      </p:sp>
      <p:sp>
        <p:nvSpPr>
          <p:cNvPr name="TextBox 8" id="8"/>
          <p:cNvSpPr txBox="true"/>
          <p:nvPr/>
        </p:nvSpPr>
        <p:spPr>
          <a:xfrm rot="0">
            <a:off x="2136439" y="6087165"/>
            <a:ext cx="13807720" cy="3452871"/>
          </a:xfrm>
          <a:prstGeom prst="rect">
            <a:avLst/>
          </a:prstGeom>
        </p:spPr>
        <p:txBody>
          <a:bodyPr anchor="t" rtlCol="false" tIns="0" lIns="0" bIns="0" rIns="0">
            <a:spAutoFit/>
          </a:bodyPr>
          <a:lstStyle/>
          <a:p>
            <a:pPr algn="just">
              <a:lnSpc>
                <a:spcPts val="3934"/>
              </a:lnSpc>
            </a:pPr>
            <a:r>
              <a:rPr lang="en-US" sz="2810">
                <a:solidFill>
                  <a:srgbClr val="3D2917"/>
                </a:solidFill>
                <a:latin typeface="Source Serif Pro"/>
                <a:ea typeface="Source Serif Pro"/>
                <a:cs typeface="Source Serif Pro"/>
                <a:sym typeface="Source Serif Pro"/>
              </a:rPr>
              <a:t>El propósito de las pymes es impulsar la economía mediante el emprendimiento, la creación de empleos y la innovación en servicios. Para alcanzar este objetivo, es necesario que los negocios incorporen herramientas tecnológicas como aplicaciones móviles, sitios web, y soluciones de inteligencia de negocios. En el caso de una barbería que esta lidiando con este problema, estas herramientas permitiran recopilar, analizar y utilizar la información generada, facilitando la optimización de procesos, incremento en las ganancias y fidelización de los clientes.</a:t>
            </a:r>
          </a:p>
        </p:txBody>
      </p:sp>
      <p:sp>
        <p:nvSpPr>
          <p:cNvPr name="Freeform 9" id="9"/>
          <p:cNvSpPr/>
          <p:nvPr/>
        </p:nvSpPr>
        <p:spPr>
          <a:xfrm flipH="false" flipV="false" rot="0">
            <a:off x="16801623" y="0"/>
            <a:ext cx="2425932" cy="1504078"/>
          </a:xfrm>
          <a:custGeom>
            <a:avLst/>
            <a:gdLst/>
            <a:ahLst/>
            <a:cxnLst/>
            <a:rect r="r" b="b" t="t" l="l"/>
            <a:pathLst>
              <a:path h="1504078" w="2425932">
                <a:moveTo>
                  <a:pt x="0" y="0"/>
                </a:moveTo>
                <a:lnTo>
                  <a:pt x="2425933" y="0"/>
                </a:lnTo>
                <a:lnTo>
                  <a:pt x="2425933" y="1504078"/>
                </a:lnTo>
                <a:lnTo>
                  <a:pt x="0" y="15040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542327" y="8631888"/>
            <a:ext cx="3197713" cy="3197713"/>
          </a:xfrm>
          <a:custGeom>
            <a:avLst/>
            <a:gdLst/>
            <a:ahLst/>
            <a:cxnLst/>
            <a:rect r="r" b="b" t="t" l="l"/>
            <a:pathLst>
              <a:path h="3197713" w="3197713">
                <a:moveTo>
                  <a:pt x="0" y="0"/>
                </a:moveTo>
                <a:lnTo>
                  <a:pt x="3197712" y="0"/>
                </a:lnTo>
                <a:lnTo>
                  <a:pt x="3197712" y="3197712"/>
                </a:lnTo>
                <a:lnTo>
                  <a:pt x="0" y="3197712"/>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4596820">
            <a:off x="9935249" y="3401101"/>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301578">
            <a:off x="-1413494" y="-1790161"/>
            <a:ext cx="10501467" cy="10861705"/>
          </a:xfrm>
          <a:custGeom>
            <a:avLst/>
            <a:gdLst/>
            <a:ahLst/>
            <a:cxnLst/>
            <a:rect r="r" b="b" t="t" l="l"/>
            <a:pathLst>
              <a:path h="10861705" w="10501467">
                <a:moveTo>
                  <a:pt x="0" y="0"/>
                </a:moveTo>
                <a:lnTo>
                  <a:pt x="10501467" y="0"/>
                </a:lnTo>
                <a:lnTo>
                  <a:pt x="10501467" y="10861705"/>
                </a:lnTo>
                <a:lnTo>
                  <a:pt x="0" y="10861705"/>
                </a:lnTo>
                <a:lnTo>
                  <a:pt x="0" y="0"/>
                </a:lnTo>
                <a:close/>
              </a:path>
            </a:pathLst>
          </a:custGeom>
          <a:blipFill>
            <a:blip r:embed="rId2">
              <a:alphaModFix amt="8999"/>
            </a:blip>
            <a:stretch>
              <a:fillRect l="0" t="0" r="0" b="0"/>
            </a:stretch>
          </a:blipFill>
        </p:spPr>
      </p:sp>
      <p:sp>
        <p:nvSpPr>
          <p:cNvPr name="Freeform 4" id="4"/>
          <p:cNvSpPr/>
          <p:nvPr/>
        </p:nvSpPr>
        <p:spPr>
          <a:xfrm flipH="false" flipV="false" rot="-10800000">
            <a:off x="12655144" y="-1443351"/>
            <a:ext cx="7797854" cy="8526128"/>
          </a:xfrm>
          <a:custGeom>
            <a:avLst/>
            <a:gdLst/>
            <a:ahLst/>
            <a:cxnLst/>
            <a:rect r="r" b="b" t="t" l="l"/>
            <a:pathLst>
              <a:path h="8526128" w="7797854">
                <a:moveTo>
                  <a:pt x="0" y="0"/>
                </a:moveTo>
                <a:lnTo>
                  <a:pt x="7797855" y="0"/>
                </a:lnTo>
                <a:lnTo>
                  <a:pt x="7797855" y="8526128"/>
                </a:lnTo>
                <a:lnTo>
                  <a:pt x="0" y="8526128"/>
                </a:lnTo>
                <a:lnTo>
                  <a:pt x="0" y="0"/>
                </a:lnTo>
                <a:close/>
              </a:path>
            </a:pathLst>
          </a:custGeom>
          <a:blipFill>
            <a:blip r:embed="rId3"/>
            <a:stretch>
              <a:fillRect l="0" t="0" r="0" b="0"/>
            </a:stretch>
          </a:blipFill>
        </p:spPr>
      </p:sp>
      <p:sp>
        <p:nvSpPr>
          <p:cNvPr name="Freeform 5" id="5"/>
          <p:cNvSpPr/>
          <p:nvPr/>
        </p:nvSpPr>
        <p:spPr>
          <a:xfrm flipH="false" flipV="false" rot="-345291">
            <a:off x="-2541018" y="4259560"/>
            <a:ext cx="7797854" cy="8526128"/>
          </a:xfrm>
          <a:custGeom>
            <a:avLst/>
            <a:gdLst/>
            <a:ahLst/>
            <a:cxnLst/>
            <a:rect r="r" b="b" t="t" l="l"/>
            <a:pathLst>
              <a:path h="8526128" w="7797854">
                <a:moveTo>
                  <a:pt x="0" y="0"/>
                </a:moveTo>
                <a:lnTo>
                  <a:pt x="7797855" y="0"/>
                </a:lnTo>
                <a:lnTo>
                  <a:pt x="7797855" y="8526128"/>
                </a:lnTo>
                <a:lnTo>
                  <a:pt x="0" y="8526128"/>
                </a:lnTo>
                <a:lnTo>
                  <a:pt x="0" y="0"/>
                </a:lnTo>
                <a:close/>
              </a:path>
            </a:pathLst>
          </a:custGeom>
          <a:blipFill>
            <a:blip r:embed="rId3"/>
            <a:stretch>
              <a:fillRect l="0" t="0" r="0" b="0"/>
            </a:stretch>
          </a:blipFill>
        </p:spPr>
      </p:sp>
      <p:sp>
        <p:nvSpPr>
          <p:cNvPr name="TextBox 6" id="6"/>
          <p:cNvSpPr txBox="true"/>
          <p:nvPr/>
        </p:nvSpPr>
        <p:spPr>
          <a:xfrm rot="0">
            <a:off x="1636335" y="1028700"/>
            <a:ext cx="15622965" cy="2552700"/>
          </a:xfrm>
          <a:prstGeom prst="rect">
            <a:avLst/>
          </a:prstGeom>
        </p:spPr>
        <p:txBody>
          <a:bodyPr anchor="t" rtlCol="false" tIns="0" lIns="0" bIns="0" rIns="0">
            <a:spAutoFit/>
          </a:bodyPr>
          <a:lstStyle/>
          <a:p>
            <a:pPr algn="ctr">
              <a:lnSpc>
                <a:spcPts val="10118"/>
              </a:lnSpc>
            </a:pPr>
            <a:r>
              <a:rPr lang="en-US" b="true" sz="8432" spc="463">
                <a:solidFill>
                  <a:srgbClr val="3D2917"/>
                </a:solidFill>
                <a:latin typeface="Monterchi Serif Bold"/>
                <a:ea typeface="Monterchi Serif Bold"/>
                <a:cs typeface="Monterchi Serif Bold"/>
                <a:sym typeface="Monterchi Serif Bold"/>
              </a:rPr>
              <a:t>CLIENTE Y USUARIO OBJETIVO</a:t>
            </a:r>
          </a:p>
        </p:txBody>
      </p:sp>
      <p:sp>
        <p:nvSpPr>
          <p:cNvPr name="TextBox 7" id="7"/>
          <p:cNvSpPr txBox="true"/>
          <p:nvPr/>
        </p:nvSpPr>
        <p:spPr>
          <a:xfrm rot="0">
            <a:off x="924635" y="3533775"/>
            <a:ext cx="16983076" cy="3004060"/>
          </a:xfrm>
          <a:prstGeom prst="rect">
            <a:avLst/>
          </a:prstGeom>
        </p:spPr>
        <p:txBody>
          <a:bodyPr anchor="t" rtlCol="false" tIns="0" lIns="0" bIns="0" rIns="0">
            <a:spAutoFit/>
          </a:bodyPr>
          <a:lstStyle/>
          <a:p>
            <a:pPr algn="just">
              <a:lnSpc>
                <a:spcPts val="3996"/>
              </a:lnSpc>
            </a:pPr>
            <a:r>
              <a:rPr lang="en-US" sz="2854">
                <a:solidFill>
                  <a:srgbClr val="3D2917"/>
                </a:solidFill>
                <a:latin typeface="Source Serif Pro"/>
                <a:ea typeface="Source Serif Pro"/>
                <a:cs typeface="Source Serif Pro"/>
                <a:sym typeface="Source Serif Pro"/>
              </a:rPr>
              <a:t>El usuario objetivo de este proyecto, corresponde al propio negocio: la barbería y sus administradores. Actualmente existe una carencia de un sistema integral que facilite la gestión de clientes recurrentes, el registro de servicios personalizados, el control de ganancias y la venta de productos complementarios. Un sistema de gestión digital (aplicación móvil, sitio web y el uso de inteligencia de negocios) se convierte en una herramienta clave para optimizar procesos internos, generar reportes confiables y fortalecer la relación con los clientes.</a:t>
            </a:r>
          </a:p>
        </p:txBody>
      </p:sp>
      <p:sp>
        <p:nvSpPr>
          <p:cNvPr name="TextBox 8" id="8"/>
          <p:cNvSpPr txBox="true"/>
          <p:nvPr/>
        </p:nvSpPr>
        <p:spPr>
          <a:xfrm rot="0">
            <a:off x="956279" y="6768590"/>
            <a:ext cx="16983076" cy="2499235"/>
          </a:xfrm>
          <a:prstGeom prst="rect">
            <a:avLst/>
          </a:prstGeom>
        </p:spPr>
        <p:txBody>
          <a:bodyPr anchor="t" rtlCol="false" tIns="0" lIns="0" bIns="0" rIns="0">
            <a:spAutoFit/>
          </a:bodyPr>
          <a:lstStyle/>
          <a:p>
            <a:pPr algn="just">
              <a:lnSpc>
                <a:spcPts val="3996"/>
              </a:lnSpc>
            </a:pPr>
            <a:r>
              <a:rPr lang="en-US" sz="2854">
                <a:solidFill>
                  <a:srgbClr val="3D2917"/>
                </a:solidFill>
                <a:latin typeface="Source Serif Pro"/>
                <a:ea typeface="Source Serif Pro"/>
                <a:cs typeface="Source Serif Pro"/>
                <a:sym typeface="Source Serif Pro"/>
              </a:rPr>
              <a:t>Por otro lado, el cliente objetivo de la barbería está compuesto por personas que buscan servicios de cuidado personal y cortes de cabello. El cliente valora la calidad del servicio, la atención rápida y la posibilidad de acceder a promociones o beneficios como clientes frecuentes. Además, muchos clientes, buscan comodidad a través de medios digitales (aplicaciones móviles o sitios web) que les permitan reservar citas, conocer los productos disponibles o recibir recomendaciones personalizadas.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4596820">
            <a:off x="9935249" y="3401101"/>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301578">
            <a:off x="-1413494" y="-1790161"/>
            <a:ext cx="10501467" cy="10861705"/>
          </a:xfrm>
          <a:custGeom>
            <a:avLst/>
            <a:gdLst/>
            <a:ahLst/>
            <a:cxnLst/>
            <a:rect r="r" b="b" t="t" l="l"/>
            <a:pathLst>
              <a:path h="10861705" w="10501467">
                <a:moveTo>
                  <a:pt x="0" y="0"/>
                </a:moveTo>
                <a:lnTo>
                  <a:pt x="10501467" y="0"/>
                </a:lnTo>
                <a:lnTo>
                  <a:pt x="10501467" y="10861705"/>
                </a:lnTo>
                <a:lnTo>
                  <a:pt x="0" y="10861705"/>
                </a:lnTo>
                <a:lnTo>
                  <a:pt x="0" y="0"/>
                </a:lnTo>
                <a:close/>
              </a:path>
            </a:pathLst>
          </a:custGeom>
          <a:blipFill>
            <a:blip r:embed="rId2">
              <a:alphaModFix amt="8999"/>
            </a:blip>
            <a:stretch>
              <a:fillRect l="0" t="0" r="0" b="0"/>
            </a:stretch>
          </a:blipFill>
        </p:spPr>
      </p:sp>
      <p:sp>
        <p:nvSpPr>
          <p:cNvPr name="Freeform 4" id="4"/>
          <p:cNvSpPr/>
          <p:nvPr/>
        </p:nvSpPr>
        <p:spPr>
          <a:xfrm flipH="false" flipV="false" rot="-10800000">
            <a:off x="12655144" y="-1443351"/>
            <a:ext cx="7797854" cy="8526128"/>
          </a:xfrm>
          <a:custGeom>
            <a:avLst/>
            <a:gdLst/>
            <a:ahLst/>
            <a:cxnLst/>
            <a:rect r="r" b="b" t="t" l="l"/>
            <a:pathLst>
              <a:path h="8526128" w="7797854">
                <a:moveTo>
                  <a:pt x="0" y="0"/>
                </a:moveTo>
                <a:lnTo>
                  <a:pt x="7797855" y="0"/>
                </a:lnTo>
                <a:lnTo>
                  <a:pt x="7797855" y="8526128"/>
                </a:lnTo>
                <a:lnTo>
                  <a:pt x="0" y="8526128"/>
                </a:lnTo>
                <a:lnTo>
                  <a:pt x="0" y="0"/>
                </a:lnTo>
                <a:close/>
              </a:path>
            </a:pathLst>
          </a:custGeom>
          <a:blipFill>
            <a:blip r:embed="rId3"/>
            <a:stretch>
              <a:fillRect l="0" t="0" r="0" b="0"/>
            </a:stretch>
          </a:blipFill>
        </p:spPr>
      </p:sp>
      <p:sp>
        <p:nvSpPr>
          <p:cNvPr name="Freeform 5" id="5"/>
          <p:cNvSpPr/>
          <p:nvPr/>
        </p:nvSpPr>
        <p:spPr>
          <a:xfrm flipH="false" flipV="false" rot="-345291">
            <a:off x="-3125000" y="4631724"/>
            <a:ext cx="7797854" cy="8526128"/>
          </a:xfrm>
          <a:custGeom>
            <a:avLst/>
            <a:gdLst/>
            <a:ahLst/>
            <a:cxnLst/>
            <a:rect r="r" b="b" t="t" l="l"/>
            <a:pathLst>
              <a:path h="8526128" w="7797854">
                <a:moveTo>
                  <a:pt x="0" y="0"/>
                </a:moveTo>
                <a:lnTo>
                  <a:pt x="7797855" y="0"/>
                </a:lnTo>
                <a:lnTo>
                  <a:pt x="7797855" y="8526128"/>
                </a:lnTo>
                <a:lnTo>
                  <a:pt x="0" y="8526128"/>
                </a:lnTo>
                <a:lnTo>
                  <a:pt x="0" y="0"/>
                </a:lnTo>
                <a:close/>
              </a:path>
            </a:pathLst>
          </a:custGeom>
          <a:blipFill>
            <a:blip r:embed="rId3"/>
            <a:stretch>
              <a:fillRect l="0" t="0" r="0" b="0"/>
            </a:stretch>
          </a:blipFill>
        </p:spPr>
      </p:sp>
      <p:sp>
        <p:nvSpPr>
          <p:cNvPr name="Freeform 6" id="6"/>
          <p:cNvSpPr/>
          <p:nvPr/>
        </p:nvSpPr>
        <p:spPr>
          <a:xfrm flipH="false" flipV="false" rot="0">
            <a:off x="7999593" y="2282315"/>
            <a:ext cx="3911280" cy="7373914"/>
          </a:xfrm>
          <a:custGeom>
            <a:avLst/>
            <a:gdLst/>
            <a:ahLst/>
            <a:cxnLst/>
            <a:rect r="r" b="b" t="t" l="l"/>
            <a:pathLst>
              <a:path h="7373914" w="3911280">
                <a:moveTo>
                  <a:pt x="0" y="0"/>
                </a:moveTo>
                <a:lnTo>
                  <a:pt x="3911280" y="0"/>
                </a:lnTo>
                <a:lnTo>
                  <a:pt x="3911280" y="7373914"/>
                </a:lnTo>
                <a:lnTo>
                  <a:pt x="0" y="7373914"/>
                </a:lnTo>
                <a:lnTo>
                  <a:pt x="0" y="0"/>
                </a:lnTo>
                <a:close/>
              </a:path>
            </a:pathLst>
          </a:custGeom>
          <a:blipFill>
            <a:blip r:embed="rId4"/>
            <a:stretch>
              <a:fillRect l="0" t="0" r="0" b="0"/>
            </a:stretch>
          </a:blipFill>
        </p:spPr>
      </p:sp>
      <p:sp>
        <p:nvSpPr>
          <p:cNvPr name="Freeform 7" id="7"/>
          <p:cNvSpPr/>
          <p:nvPr/>
        </p:nvSpPr>
        <p:spPr>
          <a:xfrm flipH="false" flipV="false" rot="0">
            <a:off x="12381463" y="2282315"/>
            <a:ext cx="3896146" cy="7373914"/>
          </a:xfrm>
          <a:custGeom>
            <a:avLst/>
            <a:gdLst/>
            <a:ahLst/>
            <a:cxnLst/>
            <a:rect r="r" b="b" t="t" l="l"/>
            <a:pathLst>
              <a:path h="7373914" w="3896146">
                <a:moveTo>
                  <a:pt x="0" y="0"/>
                </a:moveTo>
                <a:lnTo>
                  <a:pt x="3896146" y="0"/>
                </a:lnTo>
                <a:lnTo>
                  <a:pt x="3896146" y="7373914"/>
                </a:lnTo>
                <a:lnTo>
                  <a:pt x="0" y="7373914"/>
                </a:lnTo>
                <a:lnTo>
                  <a:pt x="0" y="0"/>
                </a:lnTo>
                <a:close/>
              </a:path>
            </a:pathLst>
          </a:custGeom>
          <a:blipFill>
            <a:blip r:embed="rId5"/>
            <a:stretch>
              <a:fillRect l="0" t="0" r="0" b="0"/>
            </a:stretch>
          </a:blipFill>
        </p:spPr>
      </p:sp>
      <p:sp>
        <p:nvSpPr>
          <p:cNvPr name="TextBox 8" id="8"/>
          <p:cNvSpPr txBox="true"/>
          <p:nvPr/>
        </p:nvSpPr>
        <p:spPr>
          <a:xfrm rot="0">
            <a:off x="1636335" y="1028700"/>
            <a:ext cx="15622965" cy="1276350"/>
          </a:xfrm>
          <a:prstGeom prst="rect">
            <a:avLst/>
          </a:prstGeom>
        </p:spPr>
        <p:txBody>
          <a:bodyPr anchor="t" rtlCol="false" tIns="0" lIns="0" bIns="0" rIns="0">
            <a:spAutoFit/>
          </a:bodyPr>
          <a:lstStyle/>
          <a:p>
            <a:pPr algn="ctr">
              <a:lnSpc>
                <a:spcPts val="10118"/>
              </a:lnSpc>
            </a:pPr>
            <a:r>
              <a:rPr lang="en-US" sz="8432" spc="463">
                <a:solidFill>
                  <a:srgbClr val="3D2917"/>
                </a:solidFill>
                <a:latin typeface="Monterchi Serif"/>
                <a:ea typeface="Monterchi Serif"/>
                <a:cs typeface="Monterchi Serif"/>
                <a:sym typeface="Monterchi Serif"/>
              </a:rPr>
              <a:t>DESCRIPCIÓN FUNCIONAL</a:t>
            </a:r>
          </a:p>
        </p:txBody>
      </p:sp>
      <p:sp>
        <p:nvSpPr>
          <p:cNvPr name="TextBox 9" id="9"/>
          <p:cNvSpPr txBox="true"/>
          <p:nvPr/>
        </p:nvSpPr>
        <p:spPr>
          <a:xfrm rot="0">
            <a:off x="514225" y="2234690"/>
            <a:ext cx="5932337" cy="8052310"/>
          </a:xfrm>
          <a:prstGeom prst="rect">
            <a:avLst/>
          </a:prstGeom>
        </p:spPr>
        <p:txBody>
          <a:bodyPr anchor="t" rtlCol="false" tIns="0" lIns="0" bIns="0" rIns="0">
            <a:spAutoFit/>
          </a:bodyPr>
          <a:lstStyle/>
          <a:p>
            <a:pPr algn="just">
              <a:lnSpc>
                <a:spcPts val="3996"/>
              </a:lnSpc>
            </a:pPr>
            <a:r>
              <a:rPr lang="en-US" sz="2854">
                <a:solidFill>
                  <a:srgbClr val="3D2917"/>
                </a:solidFill>
                <a:latin typeface="Source Serif Pro"/>
                <a:ea typeface="Source Serif Pro"/>
                <a:cs typeface="Source Serif Pro"/>
                <a:sym typeface="Source Serif Pro"/>
              </a:rPr>
              <a:t>El proyecto Made For You (MFY) se relaciona directamente con los procesos de negocio existentes en la barbería, ya que busca digitalizar y optimizar actividades que actualmente se realizan de forma manual o poco estructurada, como el registro de clientes frecuentes, la gestión de citas, el control de inventario de productos, entre otros. Al integrar estas funciones en una solución tecnológica, la barbería puede mejorar la eficiencia operativa, tomar decisiones basadas en datos y fortalecer la fidelización de sus clientes.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4596820">
            <a:off x="9935249" y="3401101"/>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301578">
            <a:off x="-1413494" y="-1790161"/>
            <a:ext cx="10501467" cy="10861705"/>
          </a:xfrm>
          <a:custGeom>
            <a:avLst/>
            <a:gdLst/>
            <a:ahLst/>
            <a:cxnLst/>
            <a:rect r="r" b="b" t="t" l="l"/>
            <a:pathLst>
              <a:path h="10861705" w="10501467">
                <a:moveTo>
                  <a:pt x="0" y="0"/>
                </a:moveTo>
                <a:lnTo>
                  <a:pt x="10501467" y="0"/>
                </a:lnTo>
                <a:lnTo>
                  <a:pt x="10501467" y="10861705"/>
                </a:lnTo>
                <a:lnTo>
                  <a:pt x="0" y="10861705"/>
                </a:lnTo>
                <a:lnTo>
                  <a:pt x="0" y="0"/>
                </a:lnTo>
                <a:close/>
              </a:path>
            </a:pathLst>
          </a:custGeom>
          <a:blipFill>
            <a:blip r:embed="rId2">
              <a:alphaModFix amt="8999"/>
            </a:blip>
            <a:stretch>
              <a:fillRect l="0" t="0" r="0" b="0"/>
            </a:stretch>
          </a:blipFill>
        </p:spPr>
      </p:sp>
      <p:sp>
        <p:nvSpPr>
          <p:cNvPr name="Freeform 4" id="4"/>
          <p:cNvSpPr/>
          <p:nvPr/>
        </p:nvSpPr>
        <p:spPr>
          <a:xfrm flipH="false" flipV="false" rot="-5400000">
            <a:off x="6780425" y="-1834287"/>
            <a:ext cx="15710072" cy="8797640"/>
          </a:xfrm>
          <a:custGeom>
            <a:avLst/>
            <a:gdLst/>
            <a:ahLst/>
            <a:cxnLst/>
            <a:rect r="r" b="b" t="t" l="l"/>
            <a:pathLst>
              <a:path h="8797640" w="15710072">
                <a:moveTo>
                  <a:pt x="0" y="0"/>
                </a:moveTo>
                <a:lnTo>
                  <a:pt x="15710071" y="0"/>
                </a:lnTo>
                <a:lnTo>
                  <a:pt x="15710071" y="8797640"/>
                </a:lnTo>
                <a:lnTo>
                  <a:pt x="0" y="8797640"/>
                </a:lnTo>
                <a:lnTo>
                  <a:pt x="0" y="0"/>
                </a:lnTo>
                <a:close/>
              </a:path>
            </a:pathLst>
          </a:custGeom>
          <a:blipFill>
            <a:blip r:embed="rId3"/>
            <a:stretch>
              <a:fillRect l="0" t="0" r="0" b="0"/>
            </a:stretch>
          </a:blipFill>
        </p:spPr>
      </p:sp>
      <p:grpSp>
        <p:nvGrpSpPr>
          <p:cNvPr name="Group 5" id="5"/>
          <p:cNvGrpSpPr/>
          <p:nvPr/>
        </p:nvGrpSpPr>
        <p:grpSpPr>
          <a:xfrm rot="0">
            <a:off x="10168356" y="1558640"/>
            <a:ext cx="5895074" cy="7397335"/>
            <a:chOff x="0" y="0"/>
            <a:chExt cx="913301" cy="1146041"/>
          </a:xfrm>
        </p:grpSpPr>
        <p:sp>
          <p:nvSpPr>
            <p:cNvPr name="Freeform 6" id="6"/>
            <p:cNvSpPr/>
            <p:nvPr/>
          </p:nvSpPr>
          <p:spPr>
            <a:xfrm flipH="false" flipV="false" rot="0">
              <a:off x="0" y="0"/>
              <a:ext cx="913301" cy="1146041"/>
            </a:xfrm>
            <a:custGeom>
              <a:avLst/>
              <a:gdLst/>
              <a:ahLst/>
              <a:cxnLst/>
              <a:rect r="r" b="b" t="t" l="l"/>
              <a:pathLst>
                <a:path h="1146041" w="913301">
                  <a:moveTo>
                    <a:pt x="30206" y="0"/>
                  </a:moveTo>
                  <a:lnTo>
                    <a:pt x="883096" y="0"/>
                  </a:lnTo>
                  <a:cubicBezTo>
                    <a:pt x="891107" y="0"/>
                    <a:pt x="898790" y="3182"/>
                    <a:pt x="904454" y="8847"/>
                  </a:cubicBezTo>
                  <a:cubicBezTo>
                    <a:pt x="910119" y="14512"/>
                    <a:pt x="913301" y="22195"/>
                    <a:pt x="913301" y="30206"/>
                  </a:cubicBezTo>
                  <a:lnTo>
                    <a:pt x="913301" y="1115835"/>
                  </a:lnTo>
                  <a:cubicBezTo>
                    <a:pt x="913301" y="1132517"/>
                    <a:pt x="899778" y="1146041"/>
                    <a:pt x="883096" y="1146041"/>
                  </a:cubicBezTo>
                  <a:lnTo>
                    <a:pt x="30206" y="1146041"/>
                  </a:lnTo>
                  <a:cubicBezTo>
                    <a:pt x="13524" y="1146041"/>
                    <a:pt x="0" y="1132517"/>
                    <a:pt x="0" y="1115835"/>
                  </a:cubicBezTo>
                  <a:lnTo>
                    <a:pt x="0" y="30206"/>
                  </a:lnTo>
                  <a:cubicBezTo>
                    <a:pt x="0" y="13524"/>
                    <a:pt x="13524" y="0"/>
                    <a:pt x="30206" y="0"/>
                  </a:cubicBezTo>
                  <a:close/>
                </a:path>
              </a:pathLst>
            </a:custGeom>
            <a:blipFill>
              <a:blip r:embed="rId4"/>
              <a:stretch>
                <a:fillRect l="-2232" t="0" r="-2232" b="0"/>
              </a:stretch>
            </a:blipFill>
            <a:ln w="57150" cap="rnd">
              <a:solidFill>
                <a:srgbClr val="947158"/>
              </a:solidFill>
              <a:prstDash val="solid"/>
              <a:round/>
            </a:ln>
          </p:spPr>
        </p:sp>
      </p:grpSp>
      <p:sp>
        <p:nvSpPr>
          <p:cNvPr name="TextBox 7" id="7"/>
          <p:cNvSpPr txBox="true"/>
          <p:nvPr/>
        </p:nvSpPr>
        <p:spPr>
          <a:xfrm rot="0">
            <a:off x="1663520" y="1558640"/>
            <a:ext cx="8504836" cy="2743200"/>
          </a:xfrm>
          <a:prstGeom prst="rect">
            <a:avLst/>
          </a:prstGeom>
        </p:spPr>
        <p:txBody>
          <a:bodyPr anchor="t" rtlCol="false" tIns="0" lIns="0" bIns="0" rIns="0">
            <a:spAutoFit/>
          </a:bodyPr>
          <a:lstStyle/>
          <a:p>
            <a:pPr algn="l">
              <a:lnSpc>
                <a:spcPts val="10874"/>
              </a:lnSpc>
            </a:pPr>
            <a:r>
              <a:rPr lang="en-US" sz="9061">
                <a:solidFill>
                  <a:srgbClr val="3D2917"/>
                </a:solidFill>
                <a:latin typeface="Monterchi Serif"/>
                <a:ea typeface="Monterchi Serif"/>
                <a:cs typeface="Monterchi Serif"/>
                <a:sym typeface="Monterchi Serif"/>
              </a:rPr>
              <a:t>ARQUITECTURA PROPUESTA</a:t>
            </a:r>
          </a:p>
        </p:txBody>
      </p:sp>
      <p:sp>
        <p:nvSpPr>
          <p:cNvPr name="TextBox 8" id="8"/>
          <p:cNvSpPr txBox="true"/>
          <p:nvPr/>
        </p:nvSpPr>
        <p:spPr>
          <a:xfrm rot="0">
            <a:off x="1663520" y="4244690"/>
            <a:ext cx="6777953" cy="3799038"/>
          </a:xfrm>
          <a:prstGeom prst="rect">
            <a:avLst/>
          </a:prstGeom>
        </p:spPr>
        <p:txBody>
          <a:bodyPr anchor="t" rtlCol="false" tIns="0" lIns="0" bIns="0" rIns="0">
            <a:spAutoFit/>
          </a:bodyPr>
          <a:lstStyle/>
          <a:p>
            <a:pPr algn="l" marL="578950" indent="-289475" lvl="1">
              <a:lnSpc>
                <a:spcPts val="3754"/>
              </a:lnSpc>
              <a:buFont typeface="Arial"/>
              <a:buChar char="•"/>
            </a:pPr>
            <a:r>
              <a:rPr lang="en-US" sz="2681">
                <a:solidFill>
                  <a:srgbClr val="3D2917"/>
                </a:solidFill>
                <a:latin typeface="Source Serif Pro"/>
                <a:ea typeface="Source Serif Pro"/>
                <a:cs typeface="Source Serif Pro"/>
                <a:sym typeface="Source Serif Pro"/>
              </a:rPr>
              <a:t>Tipo de arquitectura: Arquitectura de microservicios.</a:t>
            </a:r>
          </a:p>
          <a:p>
            <a:pPr algn="l" marL="578950" indent="-289475" lvl="1">
              <a:lnSpc>
                <a:spcPts val="3754"/>
              </a:lnSpc>
              <a:buFont typeface="Arial"/>
              <a:buChar char="•"/>
            </a:pPr>
            <a:r>
              <a:rPr lang="en-US" sz="2681">
                <a:solidFill>
                  <a:srgbClr val="3D2917"/>
                </a:solidFill>
                <a:latin typeface="Source Serif Pro"/>
                <a:ea typeface="Source Serif Pro"/>
                <a:cs typeface="Source Serif Pro"/>
                <a:sym typeface="Source Serif Pro"/>
              </a:rPr>
              <a:t>Patrones de diseño: API Gateway Pattern.</a:t>
            </a:r>
          </a:p>
          <a:p>
            <a:pPr algn="l" marL="578950" indent="-289475" lvl="1">
              <a:lnSpc>
                <a:spcPts val="3754"/>
              </a:lnSpc>
              <a:buFont typeface="Arial"/>
              <a:buChar char="•"/>
            </a:pPr>
            <a:r>
              <a:rPr lang="en-US" sz="2681">
                <a:solidFill>
                  <a:srgbClr val="3D2917"/>
                </a:solidFill>
                <a:latin typeface="Source Serif Pro"/>
                <a:ea typeface="Source Serif Pro"/>
                <a:cs typeface="Source Serif Pro"/>
                <a:sym typeface="Source Serif Pro"/>
              </a:rPr>
              <a:t>Definición de APIs internas y externas: SVC Citas API (Interna) y Pasarela de Pagos (Transbank - Externa)</a:t>
            </a:r>
          </a:p>
          <a:p>
            <a:pPr algn="l">
              <a:lnSpc>
                <a:spcPts val="375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grpSp>
        <p:nvGrpSpPr>
          <p:cNvPr name="Group 2" id="2"/>
          <p:cNvGrpSpPr/>
          <p:nvPr/>
        </p:nvGrpSpPr>
        <p:grpSpPr>
          <a:xfrm rot="0">
            <a:off x="-298824" y="-1123294"/>
            <a:ext cx="18885647" cy="4303989"/>
            <a:chOff x="0" y="0"/>
            <a:chExt cx="25180863" cy="5738651"/>
          </a:xfrm>
        </p:grpSpPr>
        <p:pic>
          <p:nvPicPr>
            <p:cNvPr name="Picture 3" id="3"/>
            <p:cNvPicPr>
              <a:picLocks noChangeAspect="true"/>
            </p:cNvPicPr>
            <p:nvPr/>
          </p:nvPicPr>
          <p:blipFill>
            <a:blip r:embed="rId2"/>
            <a:srcRect l="0" t="4387" r="0" b="59075"/>
            <a:stretch>
              <a:fillRect/>
            </a:stretch>
          </p:blipFill>
          <p:spPr>
            <a:xfrm flipH="false" flipV="false">
              <a:off x="0" y="0"/>
              <a:ext cx="25180863" cy="5738651"/>
            </a:xfrm>
            <a:prstGeom prst="rect">
              <a:avLst/>
            </a:prstGeom>
          </p:spPr>
        </p:pic>
      </p:grpSp>
      <p:sp>
        <p:nvSpPr>
          <p:cNvPr name="Freeform 4" id="4"/>
          <p:cNvSpPr/>
          <p:nvPr/>
        </p:nvSpPr>
        <p:spPr>
          <a:xfrm flipH="false" flipV="false" rot="0">
            <a:off x="400116" y="7328679"/>
            <a:ext cx="2347829" cy="2347829"/>
          </a:xfrm>
          <a:custGeom>
            <a:avLst/>
            <a:gdLst/>
            <a:ahLst/>
            <a:cxnLst/>
            <a:rect r="r" b="b" t="t" l="l"/>
            <a:pathLst>
              <a:path h="2347829" w="2347829">
                <a:moveTo>
                  <a:pt x="0" y="0"/>
                </a:moveTo>
                <a:lnTo>
                  <a:pt x="2347829" y="0"/>
                </a:lnTo>
                <a:lnTo>
                  <a:pt x="2347829" y="2347829"/>
                </a:lnTo>
                <a:lnTo>
                  <a:pt x="0" y="2347829"/>
                </a:lnTo>
                <a:lnTo>
                  <a:pt x="0" y="0"/>
                </a:lnTo>
                <a:close/>
              </a:path>
            </a:pathLst>
          </a:custGeom>
          <a:blipFill>
            <a:blip r:embed="rId3"/>
            <a:stretch>
              <a:fillRect l="0" t="0" r="0" b="0"/>
            </a:stretch>
          </a:blipFill>
        </p:spPr>
      </p:sp>
      <p:sp>
        <p:nvSpPr>
          <p:cNvPr name="Freeform 5" id="5"/>
          <p:cNvSpPr/>
          <p:nvPr/>
        </p:nvSpPr>
        <p:spPr>
          <a:xfrm flipH="false" flipV="false" rot="0">
            <a:off x="2944363" y="7167909"/>
            <a:ext cx="2669369" cy="2669369"/>
          </a:xfrm>
          <a:custGeom>
            <a:avLst/>
            <a:gdLst/>
            <a:ahLst/>
            <a:cxnLst/>
            <a:rect r="r" b="b" t="t" l="l"/>
            <a:pathLst>
              <a:path h="2669369" w="2669369">
                <a:moveTo>
                  <a:pt x="0" y="0"/>
                </a:moveTo>
                <a:lnTo>
                  <a:pt x="2669369" y="0"/>
                </a:lnTo>
                <a:lnTo>
                  <a:pt x="2669369" y="2669369"/>
                </a:lnTo>
                <a:lnTo>
                  <a:pt x="0" y="2669369"/>
                </a:lnTo>
                <a:lnTo>
                  <a:pt x="0" y="0"/>
                </a:lnTo>
                <a:close/>
              </a:path>
            </a:pathLst>
          </a:custGeom>
          <a:blipFill>
            <a:blip r:embed="rId4"/>
            <a:stretch>
              <a:fillRect l="0" t="0" r="0" b="0"/>
            </a:stretch>
          </a:blipFill>
        </p:spPr>
      </p:sp>
      <p:sp>
        <p:nvSpPr>
          <p:cNvPr name="Freeform 6" id="6"/>
          <p:cNvSpPr/>
          <p:nvPr/>
        </p:nvSpPr>
        <p:spPr>
          <a:xfrm flipH="false" flipV="false" rot="0">
            <a:off x="6383468" y="7113223"/>
            <a:ext cx="1705754" cy="2172171"/>
          </a:xfrm>
          <a:custGeom>
            <a:avLst/>
            <a:gdLst/>
            <a:ahLst/>
            <a:cxnLst/>
            <a:rect r="r" b="b" t="t" l="l"/>
            <a:pathLst>
              <a:path h="2172171" w="1705754">
                <a:moveTo>
                  <a:pt x="0" y="0"/>
                </a:moveTo>
                <a:lnTo>
                  <a:pt x="1705754" y="0"/>
                </a:lnTo>
                <a:lnTo>
                  <a:pt x="1705754" y="2172171"/>
                </a:lnTo>
                <a:lnTo>
                  <a:pt x="0" y="21721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8289247" y="6964699"/>
            <a:ext cx="2293601" cy="2293601"/>
          </a:xfrm>
          <a:custGeom>
            <a:avLst/>
            <a:gdLst/>
            <a:ahLst/>
            <a:cxnLst/>
            <a:rect r="r" b="b" t="t" l="l"/>
            <a:pathLst>
              <a:path h="2293601" w="2293601">
                <a:moveTo>
                  <a:pt x="0" y="0"/>
                </a:moveTo>
                <a:lnTo>
                  <a:pt x="2293601" y="0"/>
                </a:lnTo>
                <a:lnTo>
                  <a:pt x="2293601" y="2293601"/>
                </a:lnTo>
                <a:lnTo>
                  <a:pt x="0" y="2293601"/>
                </a:lnTo>
                <a:lnTo>
                  <a:pt x="0" y="0"/>
                </a:lnTo>
                <a:close/>
              </a:path>
            </a:pathLst>
          </a:custGeom>
          <a:blipFill>
            <a:blip r:embed="rId7"/>
            <a:stretch>
              <a:fillRect l="0" t="0" r="0" b="0"/>
            </a:stretch>
          </a:blipFill>
        </p:spPr>
      </p:sp>
      <p:sp>
        <p:nvSpPr>
          <p:cNvPr name="Freeform 8" id="8"/>
          <p:cNvSpPr/>
          <p:nvPr/>
        </p:nvSpPr>
        <p:spPr>
          <a:xfrm flipH="false" flipV="false" rot="0">
            <a:off x="12221569" y="7328679"/>
            <a:ext cx="3899446" cy="2437154"/>
          </a:xfrm>
          <a:custGeom>
            <a:avLst/>
            <a:gdLst/>
            <a:ahLst/>
            <a:cxnLst/>
            <a:rect r="r" b="b" t="t" l="l"/>
            <a:pathLst>
              <a:path h="2437154" w="3899446">
                <a:moveTo>
                  <a:pt x="0" y="0"/>
                </a:moveTo>
                <a:lnTo>
                  <a:pt x="3899446" y="0"/>
                </a:lnTo>
                <a:lnTo>
                  <a:pt x="3899446" y="2437154"/>
                </a:lnTo>
                <a:lnTo>
                  <a:pt x="0" y="2437154"/>
                </a:lnTo>
                <a:lnTo>
                  <a:pt x="0" y="0"/>
                </a:lnTo>
                <a:close/>
              </a:path>
            </a:pathLst>
          </a:custGeom>
          <a:blipFill>
            <a:blip r:embed="rId8"/>
            <a:stretch>
              <a:fillRect l="0" t="0" r="0" b="0"/>
            </a:stretch>
          </a:blipFill>
        </p:spPr>
      </p:sp>
      <p:sp>
        <p:nvSpPr>
          <p:cNvPr name="TextBox 9" id="9"/>
          <p:cNvSpPr txBox="true"/>
          <p:nvPr/>
        </p:nvSpPr>
        <p:spPr>
          <a:xfrm rot="0">
            <a:off x="1434412" y="6042604"/>
            <a:ext cx="4759649" cy="1019375"/>
          </a:xfrm>
          <a:prstGeom prst="rect">
            <a:avLst/>
          </a:prstGeom>
        </p:spPr>
        <p:txBody>
          <a:bodyPr anchor="t" rtlCol="false" tIns="0" lIns="0" bIns="0" rIns="0">
            <a:spAutoFit/>
          </a:bodyPr>
          <a:lstStyle/>
          <a:p>
            <a:pPr algn="l">
              <a:lnSpc>
                <a:spcPts val="4188"/>
              </a:lnSpc>
            </a:pPr>
            <a:r>
              <a:rPr lang="en-US" sz="2992">
                <a:solidFill>
                  <a:srgbClr val="3D2917"/>
                </a:solidFill>
                <a:latin typeface="Source Serif Pro"/>
                <a:ea typeface="Source Serif Pro"/>
                <a:cs typeface="Source Serif Pro"/>
                <a:sym typeface="Source Serif Pro"/>
              </a:rPr>
              <a:t>Python para el sitio web, Angular para móvil.</a:t>
            </a:r>
          </a:p>
        </p:txBody>
      </p:sp>
      <p:sp>
        <p:nvSpPr>
          <p:cNvPr name="TextBox 10" id="10"/>
          <p:cNvSpPr txBox="true"/>
          <p:nvPr/>
        </p:nvSpPr>
        <p:spPr>
          <a:xfrm rot="0">
            <a:off x="1434412" y="5076825"/>
            <a:ext cx="4759649" cy="745392"/>
          </a:xfrm>
          <a:prstGeom prst="rect">
            <a:avLst/>
          </a:prstGeom>
        </p:spPr>
        <p:txBody>
          <a:bodyPr anchor="t" rtlCol="false" tIns="0" lIns="0" bIns="0" rIns="0">
            <a:spAutoFit/>
          </a:bodyPr>
          <a:lstStyle/>
          <a:p>
            <a:pPr algn="l">
              <a:lnSpc>
                <a:spcPts val="6165"/>
              </a:lnSpc>
            </a:pPr>
            <a:r>
              <a:rPr lang="en-US" sz="4403" b="true">
                <a:solidFill>
                  <a:srgbClr val="3D2917"/>
                </a:solidFill>
                <a:latin typeface="Monterchi Serif Bold"/>
                <a:ea typeface="Monterchi Serif Bold"/>
                <a:cs typeface="Monterchi Serif Bold"/>
                <a:sym typeface="Monterchi Serif Bold"/>
              </a:rPr>
              <a:t>LENGUAJES</a:t>
            </a:r>
          </a:p>
        </p:txBody>
      </p:sp>
      <p:sp>
        <p:nvSpPr>
          <p:cNvPr name="TextBox 11" id="11"/>
          <p:cNvSpPr txBox="true"/>
          <p:nvPr/>
        </p:nvSpPr>
        <p:spPr>
          <a:xfrm rot="0">
            <a:off x="6863488" y="6033079"/>
            <a:ext cx="4600246" cy="495554"/>
          </a:xfrm>
          <a:prstGeom prst="rect">
            <a:avLst/>
          </a:prstGeom>
        </p:spPr>
        <p:txBody>
          <a:bodyPr anchor="t" rtlCol="false" tIns="0" lIns="0" bIns="0" rIns="0">
            <a:spAutoFit/>
          </a:bodyPr>
          <a:lstStyle/>
          <a:p>
            <a:pPr algn="l">
              <a:lnSpc>
                <a:spcPts val="4186"/>
              </a:lnSpc>
            </a:pPr>
            <a:r>
              <a:rPr lang="en-US" sz="2990">
                <a:solidFill>
                  <a:srgbClr val="3D2917"/>
                </a:solidFill>
                <a:latin typeface="Source Serif Pro"/>
                <a:ea typeface="Source Serif Pro"/>
                <a:cs typeface="Source Serif Pro"/>
                <a:sym typeface="Source Serif Pro"/>
              </a:rPr>
              <a:t>Django y Ionic.</a:t>
            </a:r>
          </a:p>
        </p:txBody>
      </p:sp>
      <p:sp>
        <p:nvSpPr>
          <p:cNvPr name="TextBox 12" id="12"/>
          <p:cNvSpPr txBox="true"/>
          <p:nvPr/>
        </p:nvSpPr>
        <p:spPr>
          <a:xfrm rot="0">
            <a:off x="6863488" y="5067300"/>
            <a:ext cx="4882595" cy="745392"/>
          </a:xfrm>
          <a:prstGeom prst="rect">
            <a:avLst/>
          </a:prstGeom>
        </p:spPr>
        <p:txBody>
          <a:bodyPr anchor="t" rtlCol="false" tIns="0" lIns="0" bIns="0" rIns="0">
            <a:spAutoFit/>
          </a:bodyPr>
          <a:lstStyle/>
          <a:p>
            <a:pPr algn="l">
              <a:lnSpc>
                <a:spcPts val="6165"/>
              </a:lnSpc>
            </a:pPr>
            <a:r>
              <a:rPr lang="en-US" sz="4403">
                <a:solidFill>
                  <a:srgbClr val="3D2917"/>
                </a:solidFill>
                <a:latin typeface="Monterchi Serif"/>
                <a:ea typeface="Monterchi Serif"/>
                <a:cs typeface="Monterchi Serif"/>
                <a:sym typeface="Monterchi Serif"/>
              </a:rPr>
              <a:t>FRAMEWORKS</a:t>
            </a:r>
          </a:p>
        </p:txBody>
      </p:sp>
      <p:sp>
        <p:nvSpPr>
          <p:cNvPr name="TextBox 13" id="13"/>
          <p:cNvSpPr txBox="true"/>
          <p:nvPr/>
        </p:nvSpPr>
        <p:spPr>
          <a:xfrm rot="0">
            <a:off x="12278089" y="6033079"/>
            <a:ext cx="4600246" cy="1019429"/>
          </a:xfrm>
          <a:prstGeom prst="rect">
            <a:avLst/>
          </a:prstGeom>
        </p:spPr>
        <p:txBody>
          <a:bodyPr anchor="t" rtlCol="false" tIns="0" lIns="0" bIns="0" rIns="0">
            <a:spAutoFit/>
          </a:bodyPr>
          <a:lstStyle/>
          <a:p>
            <a:pPr algn="l">
              <a:lnSpc>
                <a:spcPts val="4186"/>
              </a:lnSpc>
            </a:pPr>
            <a:r>
              <a:rPr lang="en-US" sz="2990">
                <a:solidFill>
                  <a:srgbClr val="3D2917"/>
                </a:solidFill>
                <a:latin typeface="Source Serif Pro"/>
                <a:ea typeface="Source Serif Pro"/>
                <a:cs typeface="Source Serif Pro"/>
                <a:sym typeface="Source Serif Pro"/>
              </a:rPr>
              <a:t> Librerías de seguridad, conexión a BD, UI.</a:t>
            </a:r>
          </a:p>
        </p:txBody>
      </p:sp>
      <p:sp>
        <p:nvSpPr>
          <p:cNvPr name="TextBox 14" id="14"/>
          <p:cNvSpPr txBox="true"/>
          <p:nvPr/>
        </p:nvSpPr>
        <p:spPr>
          <a:xfrm rot="0">
            <a:off x="12278089" y="5067300"/>
            <a:ext cx="4600246" cy="745392"/>
          </a:xfrm>
          <a:prstGeom prst="rect">
            <a:avLst/>
          </a:prstGeom>
        </p:spPr>
        <p:txBody>
          <a:bodyPr anchor="t" rtlCol="false" tIns="0" lIns="0" bIns="0" rIns="0">
            <a:spAutoFit/>
          </a:bodyPr>
          <a:lstStyle/>
          <a:p>
            <a:pPr algn="l">
              <a:lnSpc>
                <a:spcPts val="6165"/>
              </a:lnSpc>
            </a:pPr>
            <a:r>
              <a:rPr lang="en-US" sz="4403" b="true">
                <a:solidFill>
                  <a:srgbClr val="3D2917"/>
                </a:solidFill>
                <a:latin typeface="Monterchi Serif Bold"/>
                <a:ea typeface="Monterchi Serif Bold"/>
                <a:cs typeface="Monterchi Serif Bold"/>
                <a:sym typeface="Monterchi Serif Bold"/>
              </a:rPr>
              <a:t>LIBRERÍAS</a:t>
            </a:r>
          </a:p>
        </p:txBody>
      </p:sp>
      <p:sp>
        <p:nvSpPr>
          <p:cNvPr name="TextBox 15" id="15"/>
          <p:cNvSpPr txBox="true"/>
          <p:nvPr/>
        </p:nvSpPr>
        <p:spPr>
          <a:xfrm rot="0">
            <a:off x="4438279" y="3504733"/>
            <a:ext cx="9733013" cy="1326642"/>
          </a:xfrm>
          <a:prstGeom prst="rect">
            <a:avLst/>
          </a:prstGeom>
        </p:spPr>
        <p:txBody>
          <a:bodyPr anchor="t" rtlCol="false" tIns="0" lIns="0" bIns="0" rIns="0">
            <a:spAutoFit/>
          </a:bodyPr>
          <a:lstStyle/>
          <a:p>
            <a:pPr algn="l">
              <a:lnSpc>
                <a:spcPts val="10877"/>
              </a:lnSpc>
            </a:pPr>
            <a:r>
              <a:rPr lang="en-US" b="true" sz="7769" spc="170">
                <a:solidFill>
                  <a:srgbClr val="3D2917"/>
                </a:solidFill>
                <a:latin typeface="Monterchi Serif Bold"/>
                <a:ea typeface="Monterchi Serif Bold"/>
                <a:cs typeface="Monterchi Serif Bold"/>
                <a:sym typeface="Monterchi Serif Bold"/>
              </a:rPr>
              <a:t>CÓDIGOS A USAR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6356388">
            <a:off x="-919416" y="-2027263"/>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4553139">
            <a:off x="8102038" y="265786"/>
            <a:ext cx="12810333" cy="13249773"/>
          </a:xfrm>
          <a:custGeom>
            <a:avLst/>
            <a:gdLst/>
            <a:ahLst/>
            <a:cxnLst/>
            <a:rect r="r" b="b" t="t" l="l"/>
            <a:pathLst>
              <a:path h="13249773" w="12810333">
                <a:moveTo>
                  <a:pt x="0" y="0"/>
                </a:moveTo>
                <a:lnTo>
                  <a:pt x="12810334" y="0"/>
                </a:lnTo>
                <a:lnTo>
                  <a:pt x="12810334" y="13249774"/>
                </a:lnTo>
                <a:lnTo>
                  <a:pt x="0" y="13249774"/>
                </a:lnTo>
                <a:lnTo>
                  <a:pt x="0" y="0"/>
                </a:lnTo>
                <a:close/>
              </a:path>
            </a:pathLst>
          </a:custGeom>
          <a:blipFill>
            <a:blip r:embed="rId2">
              <a:alphaModFix amt="8999"/>
            </a:blip>
            <a:stretch>
              <a:fillRect l="0" t="0" r="0" b="0"/>
            </a:stretch>
          </a:blipFill>
        </p:spPr>
      </p:sp>
      <p:sp>
        <p:nvSpPr>
          <p:cNvPr name="Freeform 4" id="4"/>
          <p:cNvSpPr/>
          <p:nvPr/>
        </p:nvSpPr>
        <p:spPr>
          <a:xfrm flipH="false" flipV="false" rot="-10800000">
            <a:off x="12916269" y="-1589998"/>
            <a:ext cx="9352494" cy="5237396"/>
          </a:xfrm>
          <a:custGeom>
            <a:avLst/>
            <a:gdLst/>
            <a:ahLst/>
            <a:cxnLst/>
            <a:rect r="r" b="b" t="t" l="l"/>
            <a:pathLst>
              <a:path h="5237396" w="9352494">
                <a:moveTo>
                  <a:pt x="0" y="0"/>
                </a:moveTo>
                <a:lnTo>
                  <a:pt x="9352494" y="0"/>
                </a:lnTo>
                <a:lnTo>
                  <a:pt x="9352494" y="5237396"/>
                </a:lnTo>
                <a:lnTo>
                  <a:pt x="0" y="5237396"/>
                </a:lnTo>
                <a:lnTo>
                  <a:pt x="0" y="0"/>
                </a:lnTo>
                <a:close/>
              </a:path>
            </a:pathLst>
          </a:custGeom>
          <a:blipFill>
            <a:blip r:embed="rId3"/>
            <a:stretch>
              <a:fillRect l="0" t="0" r="0" b="0"/>
            </a:stretch>
          </a:blipFill>
        </p:spPr>
      </p:sp>
      <p:sp>
        <p:nvSpPr>
          <p:cNvPr name="TextBox 5" id="5"/>
          <p:cNvSpPr txBox="true"/>
          <p:nvPr/>
        </p:nvSpPr>
        <p:spPr>
          <a:xfrm rot="0">
            <a:off x="2372609" y="2167626"/>
            <a:ext cx="6084433" cy="812802"/>
          </a:xfrm>
          <a:prstGeom prst="rect">
            <a:avLst/>
          </a:prstGeom>
        </p:spPr>
        <p:txBody>
          <a:bodyPr anchor="t" rtlCol="false" tIns="0" lIns="0" bIns="0" rIns="0">
            <a:spAutoFit/>
          </a:bodyPr>
          <a:lstStyle/>
          <a:p>
            <a:pPr algn="l">
              <a:lnSpc>
                <a:spcPts val="6649"/>
              </a:lnSpc>
            </a:pPr>
            <a:r>
              <a:rPr lang="en-US" b="true" sz="4749" spc="104">
                <a:solidFill>
                  <a:srgbClr val="3D2917"/>
                </a:solidFill>
                <a:latin typeface="Monterchi Serif Bold"/>
                <a:ea typeface="Monterchi Serif Bold"/>
                <a:cs typeface="Monterchi Serif Bold"/>
                <a:sym typeface="Monterchi Serif Bold"/>
              </a:rPr>
              <a:t>FUNCIONALES</a:t>
            </a:r>
          </a:p>
        </p:txBody>
      </p:sp>
      <p:sp>
        <p:nvSpPr>
          <p:cNvPr name="TextBox 6" id="6"/>
          <p:cNvSpPr txBox="true"/>
          <p:nvPr/>
        </p:nvSpPr>
        <p:spPr>
          <a:xfrm rot="0">
            <a:off x="2372609" y="2851759"/>
            <a:ext cx="5586646" cy="4171316"/>
          </a:xfrm>
          <a:prstGeom prst="rect">
            <a:avLst/>
          </a:prstGeom>
        </p:spPr>
        <p:txBody>
          <a:bodyPr anchor="t" rtlCol="false" tIns="0" lIns="0" bIns="0" rIns="0">
            <a:spAutoFit/>
          </a:bodyPr>
          <a:lstStyle/>
          <a:p>
            <a:pPr algn="l" marL="734055" indent="-367027" lvl="1">
              <a:lnSpc>
                <a:spcPts val="4759"/>
              </a:lnSpc>
              <a:buFont typeface="Arial"/>
              <a:buChar char="•"/>
            </a:pPr>
            <a:r>
              <a:rPr lang="en-US" sz="3399" spc="74">
                <a:solidFill>
                  <a:srgbClr val="3D2917"/>
                </a:solidFill>
                <a:latin typeface="Source Serif Pro"/>
                <a:ea typeface="Source Serif Pro"/>
                <a:cs typeface="Source Serif Pro"/>
                <a:sym typeface="Source Serif Pro"/>
              </a:rPr>
              <a:t>Registro e inicio de sesión</a:t>
            </a:r>
          </a:p>
          <a:p>
            <a:pPr algn="l" marL="734055" indent="-367027" lvl="1">
              <a:lnSpc>
                <a:spcPts val="4759"/>
              </a:lnSpc>
              <a:buFont typeface="Arial"/>
              <a:buChar char="•"/>
            </a:pPr>
            <a:r>
              <a:rPr lang="en-US" sz="3399" spc="74">
                <a:solidFill>
                  <a:srgbClr val="3D2917"/>
                </a:solidFill>
                <a:latin typeface="Source Serif Pro"/>
                <a:ea typeface="Source Serif Pro"/>
                <a:cs typeface="Source Serif Pro"/>
                <a:sym typeface="Source Serif Pro"/>
              </a:rPr>
              <a:t>Autenticación</a:t>
            </a:r>
          </a:p>
          <a:p>
            <a:pPr algn="l" marL="734055" indent="-367027" lvl="1">
              <a:lnSpc>
                <a:spcPts val="4759"/>
              </a:lnSpc>
              <a:buFont typeface="Arial"/>
              <a:buChar char="•"/>
            </a:pPr>
            <a:r>
              <a:rPr lang="en-US" sz="3399" spc="74">
                <a:solidFill>
                  <a:srgbClr val="3D2917"/>
                </a:solidFill>
                <a:latin typeface="Source Serif Pro"/>
                <a:ea typeface="Source Serif Pro"/>
                <a:cs typeface="Source Serif Pro"/>
                <a:sym typeface="Source Serif Pro"/>
              </a:rPr>
              <a:t>Aplicación móvil</a:t>
            </a:r>
          </a:p>
          <a:p>
            <a:pPr algn="l" marL="734055" indent="-367027" lvl="1">
              <a:lnSpc>
                <a:spcPts val="4759"/>
              </a:lnSpc>
              <a:buFont typeface="Arial"/>
              <a:buChar char="•"/>
            </a:pPr>
            <a:r>
              <a:rPr lang="en-US" sz="3399" spc="74">
                <a:solidFill>
                  <a:srgbClr val="3D2917"/>
                </a:solidFill>
                <a:latin typeface="Source Serif Pro"/>
                <a:ea typeface="Source Serif Pro"/>
                <a:cs typeface="Source Serif Pro"/>
                <a:sym typeface="Source Serif Pro"/>
              </a:rPr>
              <a:t>Sistema de pago</a:t>
            </a:r>
          </a:p>
          <a:p>
            <a:pPr algn="l" marL="734055" indent="-367027" lvl="1">
              <a:lnSpc>
                <a:spcPts val="4759"/>
              </a:lnSpc>
              <a:buFont typeface="Arial"/>
              <a:buChar char="•"/>
            </a:pPr>
            <a:r>
              <a:rPr lang="en-US" sz="3399" spc="74">
                <a:solidFill>
                  <a:srgbClr val="3D2917"/>
                </a:solidFill>
                <a:latin typeface="Source Serif Pro"/>
                <a:ea typeface="Source Serif Pro"/>
                <a:cs typeface="Source Serif Pro"/>
                <a:sym typeface="Source Serif Pro"/>
              </a:rPr>
              <a:t>Registro de datos</a:t>
            </a:r>
          </a:p>
          <a:p>
            <a:pPr algn="l" marL="0" indent="0" lvl="0">
              <a:lnSpc>
                <a:spcPts val="4759"/>
              </a:lnSpc>
              <a:spcBef>
                <a:spcPct val="0"/>
              </a:spcBef>
            </a:pPr>
          </a:p>
        </p:txBody>
      </p:sp>
      <p:sp>
        <p:nvSpPr>
          <p:cNvPr name="Freeform 7" id="7"/>
          <p:cNvSpPr/>
          <p:nvPr/>
        </p:nvSpPr>
        <p:spPr>
          <a:xfrm flipH="false" flipV="false" rot="0">
            <a:off x="-4186562" y="6218882"/>
            <a:ext cx="9352494" cy="5237396"/>
          </a:xfrm>
          <a:custGeom>
            <a:avLst/>
            <a:gdLst/>
            <a:ahLst/>
            <a:cxnLst/>
            <a:rect r="r" b="b" t="t" l="l"/>
            <a:pathLst>
              <a:path h="5237396" w="9352494">
                <a:moveTo>
                  <a:pt x="0" y="0"/>
                </a:moveTo>
                <a:lnTo>
                  <a:pt x="9352494" y="0"/>
                </a:lnTo>
                <a:lnTo>
                  <a:pt x="9352494" y="5237396"/>
                </a:lnTo>
                <a:lnTo>
                  <a:pt x="0" y="5237396"/>
                </a:lnTo>
                <a:lnTo>
                  <a:pt x="0" y="0"/>
                </a:lnTo>
                <a:close/>
              </a:path>
            </a:pathLst>
          </a:custGeom>
          <a:blipFill>
            <a:blip r:embed="rId3"/>
            <a:stretch>
              <a:fillRect l="0" t="0" r="0" b="0"/>
            </a:stretch>
          </a:blipFill>
        </p:spPr>
      </p:sp>
      <p:sp>
        <p:nvSpPr>
          <p:cNvPr name="Freeform 8" id="8"/>
          <p:cNvSpPr/>
          <p:nvPr/>
        </p:nvSpPr>
        <p:spPr>
          <a:xfrm flipH="false" flipV="false" rot="0">
            <a:off x="5270498" y="7376719"/>
            <a:ext cx="2499739" cy="2506423"/>
          </a:xfrm>
          <a:custGeom>
            <a:avLst/>
            <a:gdLst/>
            <a:ahLst/>
            <a:cxnLst/>
            <a:rect r="r" b="b" t="t" l="l"/>
            <a:pathLst>
              <a:path h="2506423" w="2499739">
                <a:moveTo>
                  <a:pt x="0" y="0"/>
                </a:moveTo>
                <a:lnTo>
                  <a:pt x="2499739" y="0"/>
                </a:lnTo>
                <a:lnTo>
                  <a:pt x="2499739" y="2506423"/>
                </a:lnTo>
                <a:lnTo>
                  <a:pt x="0" y="25064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586814" y="776782"/>
            <a:ext cx="5657850" cy="4114800"/>
          </a:xfrm>
          <a:custGeom>
            <a:avLst/>
            <a:gdLst/>
            <a:ahLst/>
            <a:cxnLst/>
            <a:rect r="r" b="b" t="t" l="l"/>
            <a:pathLst>
              <a:path h="4114800" w="5657850">
                <a:moveTo>
                  <a:pt x="0" y="0"/>
                </a:moveTo>
                <a:lnTo>
                  <a:pt x="5657850" y="0"/>
                </a:lnTo>
                <a:lnTo>
                  <a:pt x="565785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153524" y="5860329"/>
            <a:ext cx="6524430" cy="1771015"/>
          </a:xfrm>
          <a:prstGeom prst="rect">
            <a:avLst/>
          </a:prstGeom>
        </p:spPr>
        <p:txBody>
          <a:bodyPr anchor="t" rtlCol="false" tIns="0" lIns="0" bIns="0" rIns="0">
            <a:spAutoFit/>
          </a:bodyPr>
          <a:lstStyle/>
          <a:p>
            <a:pPr algn="l" marL="734059" indent="-367030" lvl="1">
              <a:lnSpc>
                <a:spcPts val="4759"/>
              </a:lnSpc>
              <a:buFont typeface="Arial"/>
              <a:buChar char="•"/>
            </a:pPr>
            <a:r>
              <a:rPr lang="en-US" sz="3399" spc="74">
                <a:solidFill>
                  <a:srgbClr val="3D2917"/>
                </a:solidFill>
                <a:latin typeface="Source Serif Pro"/>
                <a:ea typeface="Source Serif Pro"/>
                <a:cs typeface="Source Serif Pro"/>
                <a:sym typeface="Source Serif Pro"/>
              </a:rPr>
              <a:t>Buen rendimiento</a:t>
            </a:r>
          </a:p>
          <a:p>
            <a:pPr algn="l" marL="734059" indent="-367030" lvl="1">
              <a:lnSpc>
                <a:spcPts val="4759"/>
              </a:lnSpc>
              <a:buFont typeface="Arial"/>
              <a:buChar char="•"/>
            </a:pPr>
            <a:r>
              <a:rPr lang="en-US" sz="3399" spc="74">
                <a:solidFill>
                  <a:srgbClr val="3D2917"/>
                </a:solidFill>
                <a:latin typeface="Source Serif Pro"/>
                <a:ea typeface="Source Serif Pro"/>
                <a:cs typeface="Source Serif Pro"/>
                <a:sym typeface="Source Serif Pro"/>
              </a:rPr>
              <a:t>Diseño intuitivo</a:t>
            </a:r>
          </a:p>
          <a:p>
            <a:pPr algn="l" marL="0" indent="0" lvl="0">
              <a:lnSpc>
                <a:spcPts val="4759"/>
              </a:lnSpc>
              <a:spcBef>
                <a:spcPct val="0"/>
              </a:spcBef>
            </a:pPr>
          </a:p>
        </p:txBody>
      </p:sp>
      <p:sp>
        <p:nvSpPr>
          <p:cNvPr name="TextBox 11" id="11"/>
          <p:cNvSpPr txBox="true"/>
          <p:nvPr/>
        </p:nvSpPr>
        <p:spPr>
          <a:xfrm rot="0">
            <a:off x="1384331" y="885825"/>
            <a:ext cx="9283796" cy="1326642"/>
          </a:xfrm>
          <a:prstGeom prst="rect">
            <a:avLst/>
          </a:prstGeom>
        </p:spPr>
        <p:txBody>
          <a:bodyPr anchor="t" rtlCol="false" tIns="0" lIns="0" bIns="0" rIns="0">
            <a:spAutoFit/>
          </a:bodyPr>
          <a:lstStyle/>
          <a:p>
            <a:pPr algn="l">
              <a:lnSpc>
                <a:spcPts val="10877"/>
              </a:lnSpc>
            </a:pPr>
            <a:r>
              <a:rPr lang="en-US" sz="7769" spc="170">
                <a:solidFill>
                  <a:srgbClr val="3D2917"/>
                </a:solidFill>
                <a:latin typeface="Monterchi Serif"/>
                <a:ea typeface="Monterchi Serif"/>
                <a:cs typeface="Monterchi Serif"/>
                <a:sym typeface="Monterchi Serif"/>
              </a:rPr>
              <a:t>REQUERIMIENTOS</a:t>
            </a:r>
          </a:p>
        </p:txBody>
      </p:sp>
      <p:sp>
        <p:nvSpPr>
          <p:cNvPr name="TextBox 12" id="12"/>
          <p:cNvSpPr txBox="true"/>
          <p:nvPr/>
        </p:nvSpPr>
        <p:spPr>
          <a:xfrm rot="0">
            <a:off x="10153524" y="5152468"/>
            <a:ext cx="7105776" cy="812800"/>
          </a:xfrm>
          <a:prstGeom prst="rect">
            <a:avLst/>
          </a:prstGeom>
        </p:spPr>
        <p:txBody>
          <a:bodyPr anchor="t" rtlCol="false" tIns="0" lIns="0" bIns="0" rIns="0">
            <a:spAutoFit/>
          </a:bodyPr>
          <a:lstStyle/>
          <a:p>
            <a:pPr algn="l">
              <a:lnSpc>
                <a:spcPts val="6649"/>
              </a:lnSpc>
            </a:pPr>
            <a:r>
              <a:rPr lang="en-US" b="true" sz="4749" spc="104">
                <a:solidFill>
                  <a:srgbClr val="3D2917"/>
                </a:solidFill>
                <a:latin typeface="Monterchi Serif Bold"/>
                <a:ea typeface="Monterchi Serif Bold"/>
                <a:cs typeface="Monterchi Serif Bold"/>
                <a:sym typeface="Monterchi Serif Bold"/>
              </a:rPr>
              <a:t>NO FUNCIONALES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7DF"/>
        </a:solidFill>
      </p:bgPr>
    </p:bg>
    <p:spTree>
      <p:nvGrpSpPr>
        <p:cNvPr id="1" name=""/>
        <p:cNvGrpSpPr/>
        <p:nvPr/>
      </p:nvGrpSpPr>
      <p:grpSpPr>
        <a:xfrm>
          <a:off x="0" y="0"/>
          <a:ext cx="0" cy="0"/>
          <a:chOff x="0" y="0"/>
          <a:chExt cx="0" cy="0"/>
        </a:xfrm>
      </p:grpSpPr>
      <p:sp>
        <p:nvSpPr>
          <p:cNvPr name="Freeform 2" id="2"/>
          <p:cNvSpPr/>
          <p:nvPr/>
        </p:nvSpPr>
        <p:spPr>
          <a:xfrm flipH="false" flipV="false" rot="-4596820">
            <a:off x="9935249" y="3401101"/>
            <a:ext cx="9400422" cy="9722890"/>
          </a:xfrm>
          <a:custGeom>
            <a:avLst/>
            <a:gdLst/>
            <a:ahLst/>
            <a:cxnLst/>
            <a:rect r="r" b="b" t="t" l="l"/>
            <a:pathLst>
              <a:path h="9722890" w="9400422">
                <a:moveTo>
                  <a:pt x="0" y="0"/>
                </a:moveTo>
                <a:lnTo>
                  <a:pt x="9400422" y="0"/>
                </a:lnTo>
                <a:lnTo>
                  <a:pt x="9400422" y="9722890"/>
                </a:lnTo>
                <a:lnTo>
                  <a:pt x="0" y="9722890"/>
                </a:lnTo>
                <a:lnTo>
                  <a:pt x="0" y="0"/>
                </a:lnTo>
                <a:close/>
              </a:path>
            </a:pathLst>
          </a:custGeom>
          <a:blipFill>
            <a:blip r:embed="rId2">
              <a:alphaModFix amt="8999"/>
            </a:blip>
            <a:stretch>
              <a:fillRect l="0" t="0" r="0" b="0"/>
            </a:stretch>
          </a:blipFill>
        </p:spPr>
      </p:sp>
      <p:sp>
        <p:nvSpPr>
          <p:cNvPr name="Freeform 3" id="3"/>
          <p:cNvSpPr/>
          <p:nvPr/>
        </p:nvSpPr>
        <p:spPr>
          <a:xfrm flipH="false" flipV="false" rot="5301578">
            <a:off x="-1413494" y="-1790161"/>
            <a:ext cx="10501467" cy="10861705"/>
          </a:xfrm>
          <a:custGeom>
            <a:avLst/>
            <a:gdLst/>
            <a:ahLst/>
            <a:cxnLst/>
            <a:rect r="r" b="b" t="t" l="l"/>
            <a:pathLst>
              <a:path h="10861705" w="10501467">
                <a:moveTo>
                  <a:pt x="0" y="0"/>
                </a:moveTo>
                <a:lnTo>
                  <a:pt x="10501467" y="0"/>
                </a:lnTo>
                <a:lnTo>
                  <a:pt x="10501467" y="10861705"/>
                </a:lnTo>
                <a:lnTo>
                  <a:pt x="0" y="10861705"/>
                </a:lnTo>
                <a:lnTo>
                  <a:pt x="0" y="0"/>
                </a:lnTo>
                <a:close/>
              </a:path>
            </a:pathLst>
          </a:custGeom>
          <a:blipFill>
            <a:blip r:embed="rId2">
              <a:alphaModFix amt="8999"/>
            </a:blip>
            <a:stretch>
              <a:fillRect l="0" t="0" r="0" b="0"/>
            </a:stretch>
          </a:blipFill>
        </p:spPr>
      </p:sp>
      <p:sp>
        <p:nvSpPr>
          <p:cNvPr name="Freeform 4" id="4"/>
          <p:cNvSpPr/>
          <p:nvPr/>
        </p:nvSpPr>
        <p:spPr>
          <a:xfrm flipH="false" flipV="false" rot="-10800000">
            <a:off x="12655144" y="-1443351"/>
            <a:ext cx="7797854" cy="8526128"/>
          </a:xfrm>
          <a:custGeom>
            <a:avLst/>
            <a:gdLst/>
            <a:ahLst/>
            <a:cxnLst/>
            <a:rect r="r" b="b" t="t" l="l"/>
            <a:pathLst>
              <a:path h="8526128" w="7797854">
                <a:moveTo>
                  <a:pt x="0" y="0"/>
                </a:moveTo>
                <a:lnTo>
                  <a:pt x="7797855" y="0"/>
                </a:lnTo>
                <a:lnTo>
                  <a:pt x="7797855" y="8526128"/>
                </a:lnTo>
                <a:lnTo>
                  <a:pt x="0" y="8526128"/>
                </a:lnTo>
                <a:lnTo>
                  <a:pt x="0" y="0"/>
                </a:lnTo>
                <a:close/>
              </a:path>
            </a:pathLst>
          </a:custGeom>
          <a:blipFill>
            <a:blip r:embed="rId3"/>
            <a:stretch>
              <a:fillRect l="0" t="0" r="0" b="0"/>
            </a:stretch>
          </a:blipFill>
        </p:spPr>
      </p:sp>
      <p:sp>
        <p:nvSpPr>
          <p:cNvPr name="Freeform 5" id="5"/>
          <p:cNvSpPr/>
          <p:nvPr/>
        </p:nvSpPr>
        <p:spPr>
          <a:xfrm flipH="false" flipV="false" rot="-345291">
            <a:off x="-2541018" y="4259560"/>
            <a:ext cx="7797854" cy="8526128"/>
          </a:xfrm>
          <a:custGeom>
            <a:avLst/>
            <a:gdLst/>
            <a:ahLst/>
            <a:cxnLst/>
            <a:rect r="r" b="b" t="t" l="l"/>
            <a:pathLst>
              <a:path h="8526128" w="7797854">
                <a:moveTo>
                  <a:pt x="0" y="0"/>
                </a:moveTo>
                <a:lnTo>
                  <a:pt x="7797855" y="0"/>
                </a:lnTo>
                <a:lnTo>
                  <a:pt x="7797855" y="8526128"/>
                </a:lnTo>
                <a:lnTo>
                  <a:pt x="0" y="8526128"/>
                </a:lnTo>
                <a:lnTo>
                  <a:pt x="0" y="0"/>
                </a:lnTo>
                <a:close/>
              </a:path>
            </a:pathLst>
          </a:custGeom>
          <a:blipFill>
            <a:blip r:embed="rId3"/>
            <a:stretch>
              <a:fillRect l="0" t="0" r="0" b="0"/>
            </a:stretch>
          </a:blipFill>
        </p:spPr>
      </p:sp>
      <p:sp>
        <p:nvSpPr>
          <p:cNvPr name="TextBox 6" id="6"/>
          <p:cNvSpPr txBox="true"/>
          <p:nvPr/>
        </p:nvSpPr>
        <p:spPr>
          <a:xfrm rot="0">
            <a:off x="1636335" y="1028700"/>
            <a:ext cx="15622965" cy="2552700"/>
          </a:xfrm>
          <a:prstGeom prst="rect">
            <a:avLst/>
          </a:prstGeom>
        </p:spPr>
        <p:txBody>
          <a:bodyPr anchor="t" rtlCol="false" tIns="0" lIns="0" bIns="0" rIns="0">
            <a:spAutoFit/>
          </a:bodyPr>
          <a:lstStyle/>
          <a:p>
            <a:pPr algn="ctr">
              <a:lnSpc>
                <a:spcPts val="10118"/>
              </a:lnSpc>
            </a:pPr>
            <a:r>
              <a:rPr lang="en-US" sz="8432" spc="463">
                <a:solidFill>
                  <a:srgbClr val="3D2917"/>
                </a:solidFill>
                <a:latin typeface="Monterchi Serif"/>
                <a:ea typeface="Monterchi Serif"/>
                <a:cs typeface="Monterchi Serif"/>
                <a:sym typeface="Monterchi Serif"/>
              </a:rPr>
              <a:t>INTEGRACIONES CON OTROS SISTEMAS</a:t>
            </a:r>
          </a:p>
        </p:txBody>
      </p:sp>
      <p:sp>
        <p:nvSpPr>
          <p:cNvPr name="TextBox 7" id="7"/>
          <p:cNvSpPr txBox="true"/>
          <p:nvPr/>
        </p:nvSpPr>
        <p:spPr>
          <a:xfrm rot="0">
            <a:off x="867485" y="3533775"/>
            <a:ext cx="16983076" cy="6707380"/>
          </a:xfrm>
          <a:prstGeom prst="rect">
            <a:avLst/>
          </a:prstGeom>
        </p:spPr>
        <p:txBody>
          <a:bodyPr anchor="t" rtlCol="false" tIns="0" lIns="0" bIns="0" rIns="0">
            <a:spAutoFit/>
          </a:bodyPr>
          <a:lstStyle/>
          <a:p>
            <a:pPr algn="just" marL="594789" indent="-297395" lvl="1">
              <a:lnSpc>
                <a:spcPts val="3856"/>
              </a:lnSpc>
              <a:buFont typeface="Arial"/>
              <a:buChar char="•"/>
            </a:pPr>
            <a:r>
              <a:rPr lang="en-US" sz="2754">
                <a:solidFill>
                  <a:srgbClr val="3D2917"/>
                </a:solidFill>
                <a:latin typeface="Source Serif Pro"/>
                <a:ea typeface="Source Serif Pro"/>
                <a:cs typeface="Source Serif Pro"/>
                <a:sym typeface="Source Serif Pro"/>
              </a:rPr>
              <a:t>Sistemas internos de la organización (ERP, CRM, BD existentes): </a:t>
            </a:r>
          </a:p>
          <a:p>
            <a:pPr algn="just" marL="1189579" indent="-396526" lvl="2">
              <a:lnSpc>
                <a:spcPts val="3856"/>
              </a:lnSpc>
              <a:buFont typeface="Arial"/>
              <a:buChar char="⚬"/>
            </a:pPr>
            <a:r>
              <a:rPr lang="en-US" sz="2754">
                <a:solidFill>
                  <a:srgbClr val="3D2917"/>
                </a:solidFill>
                <a:latin typeface="Source Serif Pro"/>
                <a:ea typeface="Source Serif Pro"/>
                <a:cs typeface="Source Serif Pro"/>
                <a:sym typeface="Source Serif Pro"/>
              </a:rPr>
              <a:t>Integración de base de datos existente para consultar información relevante sobre ventas, productos, clientes, entre otros, más una onexión con sistemas ERP o CRM que la empresa ya utiliza, para sincronizar inventarios, facturación y datos.</a:t>
            </a:r>
          </a:p>
          <a:p>
            <a:pPr algn="just" marL="594789" indent="-297395" lvl="1">
              <a:lnSpc>
                <a:spcPts val="3856"/>
              </a:lnSpc>
              <a:buFont typeface="Arial"/>
              <a:buChar char="•"/>
            </a:pPr>
            <a:r>
              <a:rPr lang="en-US" sz="2754">
                <a:solidFill>
                  <a:srgbClr val="3D2917"/>
                </a:solidFill>
                <a:latin typeface="Source Serif Pro"/>
                <a:ea typeface="Source Serif Pro"/>
                <a:cs typeface="Source Serif Pro"/>
                <a:sym typeface="Source Serif Pro"/>
              </a:rPr>
              <a:t>APIs externas:</a:t>
            </a:r>
          </a:p>
          <a:p>
            <a:pPr algn="just" marL="1189579" indent="-396526" lvl="2">
              <a:lnSpc>
                <a:spcPts val="3856"/>
              </a:lnSpc>
              <a:buFont typeface="Arial"/>
              <a:buChar char="⚬"/>
            </a:pPr>
            <a:r>
              <a:rPr lang="en-US" sz="2754">
                <a:solidFill>
                  <a:srgbClr val="3D2917"/>
                </a:solidFill>
                <a:latin typeface="Source Serif Pro"/>
                <a:ea typeface="Source Serif Pro"/>
                <a:cs typeface="Source Serif Pro"/>
                <a:sym typeface="Source Serif Pro"/>
              </a:rPr>
              <a:t>Pasarelas de pago para integraciones con proveedores de pago como Transbank. Autenticación para permitir el registro e inicio de sesión y notificaciones vía SMS, WhatsApp o Correo electrónico.</a:t>
            </a:r>
          </a:p>
          <a:p>
            <a:pPr algn="just" marL="594789" indent="-297395" lvl="1">
              <a:lnSpc>
                <a:spcPts val="3856"/>
              </a:lnSpc>
              <a:buFont typeface="Arial"/>
              <a:buChar char="•"/>
            </a:pPr>
            <a:r>
              <a:rPr lang="en-US" sz="2754">
                <a:solidFill>
                  <a:srgbClr val="3D2917"/>
                </a:solidFill>
                <a:latin typeface="Source Serif Pro"/>
                <a:ea typeface="Source Serif Pro"/>
                <a:cs typeface="Source Serif Pro"/>
                <a:sym typeface="Source Serif Pro"/>
              </a:rPr>
              <a:t>Protocolos de integración:</a:t>
            </a:r>
          </a:p>
          <a:p>
            <a:pPr algn="just" marL="1189579" indent="-396526" lvl="2">
              <a:lnSpc>
                <a:spcPts val="3856"/>
              </a:lnSpc>
              <a:buFont typeface="Arial"/>
              <a:buChar char="⚬"/>
            </a:pPr>
            <a:r>
              <a:rPr lang="en-US" sz="2754">
                <a:solidFill>
                  <a:srgbClr val="3D2917"/>
                </a:solidFill>
                <a:latin typeface="Source Serif Pro"/>
                <a:ea typeface="Source Serif Pro"/>
                <a:cs typeface="Source Serif Pro"/>
                <a:sym typeface="Source Serif Pro"/>
              </a:rPr>
              <a:t>API REST para la comunicación entre la web/app móvil y el sistema central para permitir el registro y consulta de datos, más GRPC para consultas rápidas entre los módulos y el sistema central.</a:t>
            </a:r>
          </a:p>
          <a:p>
            <a:pPr algn="just" marL="594789" indent="-297395" lvl="1">
              <a:lnSpc>
                <a:spcPts val="3856"/>
              </a:lnSpc>
              <a:buFont typeface="Arial"/>
              <a:buChar char="•"/>
            </a:pPr>
            <a:r>
              <a:rPr lang="en-US" sz="2754">
                <a:solidFill>
                  <a:srgbClr val="3D2917"/>
                </a:solidFill>
                <a:latin typeface="Source Serif Pro"/>
                <a:ea typeface="Source Serif Pro"/>
                <a:cs typeface="Source Serif Pro"/>
                <a:sym typeface="Source Serif Pro"/>
              </a:rPr>
              <a:t>Estrategia para manejo de fallos en integraciones. </a:t>
            </a:r>
          </a:p>
          <a:p>
            <a:pPr algn="just" marL="1189579" indent="-396526" lvl="2">
              <a:lnSpc>
                <a:spcPts val="3856"/>
              </a:lnSpc>
              <a:buFont typeface="Arial"/>
              <a:buChar char="⚬"/>
            </a:pPr>
            <a:r>
              <a:rPr lang="en-US" sz="2754">
                <a:solidFill>
                  <a:srgbClr val="3D2917"/>
                </a:solidFill>
                <a:latin typeface="Source Serif Pro"/>
                <a:ea typeface="Source Serif Pro"/>
                <a:cs typeface="Source Serif Pro"/>
                <a:sym typeface="Source Serif Pro"/>
              </a:rPr>
              <a:t>Reintento automático de API: Si falla una llamada a una API externa, se reinventa un número definido de veces antes de alertar al usuario.</a:t>
            </a:r>
          </a:p>
          <a:p>
            <a:pPr algn="just">
              <a:lnSpc>
                <a:spcPts val="3296"/>
              </a:lnSpc>
            </a:pPr>
          </a:p>
        </p:txBody>
      </p:sp>
      <p:sp>
        <p:nvSpPr>
          <p:cNvPr name="Freeform 8" id="8"/>
          <p:cNvSpPr/>
          <p:nvPr/>
        </p:nvSpPr>
        <p:spPr>
          <a:xfrm flipH="false" flipV="false" rot="1307495">
            <a:off x="-346130" y="1327195"/>
            <a:ext cx="1723214" cy="1728420"/>
          </a:xfrm>
          <a:custGeom>
            <a:avLst/>
            <a:gdLst/>
            <a:ahLst/>
            <a:cxnLst/>
            <a:rect r="r" b="b" t="t" l="l"/>
            <a:pathLst>
              <a:path h="1728420" w="1723214">
                <a:moveTo>
                  <a:pt x="0" y="0"/>
                </a:moveTo>
                <a:lnTo>
                  <a:pt x="1723213" y="0"/>
                </a:lnTo>
                <a:lnTo>
                  <a:pt x="1723213" y="1728419"/>
                </a:lnTo>
                <a:lnTo>
                  <a:pt x="0" y="1728419"/>
                </a:lnTo>
                <a:lnTo>
                  <a:pt x="0" y="0"/>
                </a:lnTo>
                <a:close/>
              </a:path>
            </a:pathLst>
          </a:custGeom>
          <a:blipFill>
            <a:blip r:embed="rId4"/>
            <a:stretch>
              <a:fillRect l="0" t="0" r="0" b="0"/>
            </a:stretch>
          </a:blipFill>
        </p:spPr>
      </p:sp>
      <p:sp>
        <p:nvSpPr>
          <p:cNvPr name="Freeform 9" id="9"/>
          <p:cNvSpPr/>
          <p:nvPr/>
        </p:nvSpPr>
        <p:spPr>
          <a:xfrm flipH="false" flipV="false" rot="-1874409">
            <a:off x="15635729" y="1222669"/>
            <a:ext cx="3247143" cy="2164762"/>
          </a:xfrm>
          <a:custGeom>
            <a:avLst/>
            <a:gdLst/>
            <a:ahLst/>
            <a:cxnLst/>
            <a:rect r="r" b="b" t="t" l="l"/>
            <a:pathLst>
              <a:path h="2164762" w="3247143">
                <a:moveTo>
                  <a:pt x="0" y="0"/>
                </a:moveTo>
                <a:lnTo>
                  <a:pt x="3247142" y="0"/>
                </a:lnTo>
                <a:lnTo>
                  <a:pt x="3247142" y="2164762"/>
                </a:lnTo>
                <a:lnTo>
                  <a:pt x="0" y="2164762"/>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DAGxxJkxYp0</dc:identifier>
  <dcterms:modified xsi:type="dcterms:W3CDTF">2011-08-01T06:04:30Z</dcterms:modified>
  <cp:revision>1</cp:revision>
  <dc:title>Presentación</dc:title>
</cp:coreProperties>
</file>